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1_0.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charts/chart13.xml" ContentType="application/vnd.openxmlformats-officedocument.drawingml.chart+xml"/>
  <Override PartName="/ppt/theme/themeOverride4.xml" ContentType="application/vnd.openxmlformats-officedocument.themeOverride+xml"/>
  <Override PartName="/ppt/charts/chart14.xml" ContentType="application/vnd.openxmlformats-officedocument.drawingml.chart+xml"/>
  <Override PartName="/ppt/theme/themeOverride5.xml" ContentType="application/vnd.openxmlformats-officedocument.themeOverride+xml"/>
  <Override PartName="/ppt/charts/chart15.xml" ContentType="application/vnd.openxmlformats-officedocument.drawingml.chart+xml"/>
  <Override PartName="/ppt/theme/themeOverride6.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charts/style7.xml" ContentType="application/vnd.ms-office.chartstyle+xml"/>
  <Override PartName="/ppt/charts/colors7.xml" ContentType="application/vnd.ms-office.chartcolorstyle+xml"/>
  <Override PartName="/ppt/charts/chart1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omments/modernComment_163_DF286423.xml" ContentType="application/vnd.ms-powerpoint.comments+xml"/>
  <Override PartName="/ppt/charts/chart19.xml" ContentType="application/vnd.openxmlformats-officedocument.drawingml.chart+xml"/>
  <Override PartName="/ppt/charts/chart20.xml" ContentType="application/vnd.openxmlformats-officedocument.drawingml.chart+xml"/>
  <Override PartName="/ppt/comments/modernComment_145_EC7F40E8.xml" ContentType="application/vnd.ms-powerpoint.comments+xml"/>
  <Override PartName="/ppt/comments/modernComment_152_3CCB7BC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756" r:id="rId1"/>
  </p:sldMasterIdLst>
  <p:notesMasterIdLst>
    <p:notesMasterId r:id="rId29"/>
  </p:notesMasterIdLst>
  <p:sldIdLst>
    <p:sldId id="257" r:id="rId2"/>
    <p:sldId id="256" r:id="rId3"/>
    <p:sldId id="314" r:id="rId4"/>
    <p:sldId id="258" r:id="rId5"/>
    <p:sldId id="267" r:id="rId6"/>
    <p:sldId id="297" r:id="rId7"/>
    <p:sldId id="329" r:id="rId8"/>
    <p:sldId id="304" r:id="rId9"/>
    <p:sldId id="305" r:id="rId10"/>
    <p:sldId id="324" r:id="rId11"/>
    <p:sldId id="266" r:id="rId12"/>
    <p:sldId id="275" r:id="rId13"/>
    <p:sldId id="260" r:id="rId14"/>
    <p:sldId id="276" r:id="rId15"/>
    <p:sldId id="278" r:id="rId16"/>
    <p:sldId id="356" r:id="rId17"/>
    <p:sldId id="280" r:id="rId18"/>
    <p:sldId id="308" r:id="rId19"/>
    <p:sldId id="309" r:id="rId20"/>
    <p:sldId id="330" r:id="rId21"/>
    <p:sldId id="355" r:id="rId22"/>
    <p:sldId id="269" r:id="rId23"/>
    <p:sldId id="325" r:id="rId24"/>
    <p:sldId id="338" r:id="rId25"/>
    <p:sldId id="339" r:id="rId26"/>
    <p:sldId id="340" r:id="rId27"/>
    <p:sldId id="265" r:id="rId28"/>
  </p:sldIdLst>
  <p:sldSz cx="18288000" cy="10287000"/>
  <p:notesSz cx="6858000" cy="9144000"/>
  <p:embeddedFontLst>
    <p:embeddedFont>
      <p:font typeface="Aptos Narrow" panose="020B0004020202020204" pitchFamily="3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Cambria Math" panose="02040503050406030204" pitchFamily="18" charset="0"/>
      <p:regular r:id="rId38"/>
    </p:embeddedFont>
    <p:embeddedFont>
      <p:font typeface="Lato Light" panose="020F0502020204030203" pitchFamily="34" charset="0"/>
      <p:regular r:id="rId39"/>
      <p:italic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03BB0C-26F3-C92E-CCA4-11D1D72580B9}" name="Muhammad Azeem" initials="MA" userId="Muhammad Azeem" providerId="None"/>
  <p188:author id="{55284C0E-6381-C5AF-6F56-6C55C4F6848C}" name="Ayman" initials="A" userId="Ayman" providerId="None"/>
  <p188:author id="{3302E62B-FF7D-7DF3-C4FE-19C40D2905F7}" name="Amna Ahmed" initials="AA" userId="S::amna@galluppakistan.com::7d6ee6b9-fd55-4399-b7db-924ef6634960" providerId="AD"/>
  <p188:author id="{356E1535-EC2E-80D7-3B63-B3F3FF464A62}" name="Mominah Junaid" initials="MJ" userId="S::mominah@galluppakistan.com::ea3c9e70-ada3-4cef-99f9-132669f506cf" providerId="AD"/>
  <p188:author id="{77F0293B-A8D4-851A-C292-CA58DE8C2A04}" name="Sadia Yasin" initials="SY" userId="S::sadia@galluppakistan.com::00fbe478-916d-4fbc-9aac-85eaa31ce4e0" providerId="AD"/>
  <p188:author id="{2A2C9A43-C3DE-3265-B32F-8C3A0C4C5D94}" name="Bilal Ijaz Gilani" initials="BIG" userId="S::bilal.gilani@galluppakistan.com::f865c6fd-bbef-4697-856d-78615eb5b6c2" providerId="AD"/>
  <p188:author id="{153453EB-088F-434A-2912-83364B516FE7}" name="Amnah Imtiaz" initials="AI" userId="S::amnah.imtiaz@galluppakistan.com::2636ce3f-adf6-4f04-91ea-f4065b6c82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nah Imtiaz" initials="AI" lastIdx="9" clrIdx="0">
    <p:extLst>
      <p:ext uri="{19B8F6BF-5375-455C-9EA6-DF929625EA0E}">
        <p15:presenceInfo xmlns:p15="http://schemas.microsoft.com/office/powerpoint/2012/main" userId="Amnah Imtiaz" providerId="None"/>
      </p:ext>
    </p:extLst>
  </p:cmAuthor>
  <p:cmAuthor id="2" name="a b" initials="" lastIdx="15" clrIdx="1"/>
  <p:cmAuthor id="3" name="Bilal Ijaz Gilani" initials="BIG" lastIdx="19" clrIdx="2">
    <p:extLst>
      <p:ext uri="{19B8F6BF-5375-455C-9EA6-DF929625EA0E}">
        <p15:presenceInfo xmlns:p15="http://schemas.microsoft.com/office/powerpoint/2012/main" userId="Bilal Ijaz Gilani" providerId="None"/>
      </p:ext>
    </p:extLst>
  </p:cmAuthor>
  <p:cmAuthor id="4" name="Bilal Ijaz Gilani" initials="BIG [2]" lastIdx="9" clrIdx="3">
    <p:extLst>
      <p:ext uri="{19B8F6BF-5375-455C-9EA6-DF929625EA0E}">
        <p15:presenceInfo xmlns:p15="http://schemas.microsoft.com/office/powerpoint/2012/main" userId="S::bilal.gilani@galluppakistan.com::f865c6fd-bbef-4697-856d-78615eb5b6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07"/>
    <a:srgbClr val="D0200E"/>
    <a:srgbClr val="365E91"/>
    <a:srgbClr val="00FF00"/>
    <a:srgbClr val="F24D3C"/>
    <a:srgbClr val="54A1BC"/>
    <a:srgbClr val="F2F2F2"/>
    <a:srgbClr val="D84F34"/>
    <a:srgbClr val="E43E00"/>
    <a:srgbClr val="FF4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291" autoAdjust="0"/>
  </p:normalViewPr>
  <p:slideViewPr>
    <p:cSldViewPr>
      <p:cViewPr varScale="1">
        <p:scale>
          <a:sx n="52" d="100"/>
          <a:sy n="52" d="100"/>
        </p:scale>
        <p:origin x="8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3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6.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7.xml"/><Relationship Id="rId1" Type="http://schemas.microsoft.com/office/2011/relationships/chartStyle" Target="style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8.xml"/><Relationship Id="rId1" Type="http://schemas.microsoft.com/office/2011/relationships/chartStyle" Target="style8.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solidFill>
                  <a:schemeClr val="bg1"/>
                </a:solidFill>
              </a:rPr>
              <a:t>Current Business Situation Score</a:t>
            </a:r>
          </a:p>
        </c:rich>
      </c:tx>
      <c:layout>
        <c:manualLayout>
          <c:xMode val="edge"/>
          <c:yMode val="edge"/>
          <c:x val="0.2225760950514622"/>
          <c:y val="2.417881174553713E-2"/>
        </c:manualLayout>
      </c:layout>
      <c:overlay val="0"/>
      <c:spPr>
        <a:solidFill>
          <a:schemeClr val="tx1"/>
        </a:solidFill>
        <a:ln>
          <a:noFill/>
        </a:ln>
        <a:effectLst/>
      </c:spPr>
    </c:title>
    <c:autoTitleDeleted val="0"/>
    <c:plotArea>
      <c:layout>
        <c:manualLayout>
          <c:layoutTarget val="inner"/>
          <c:xMode val="edge"/>
          <c:yMode val="edge"/>
          <c:x val="8.0532570981436555E-2"/>
          <c:y val="0.10471138944917656"/>
          <c:w val="0.95175438596491224"/>
          <c:h val="0.86634328358208956"/>
        </c:manualLayout>
      </c:layout>
      <c:lineChart>
        <c:grouping val="standard"/>
        <c:varyColors val="0"/>
        <c:ser>
          <c:idx val="0"/>
          <c:order val="0"/>
          <c:spPr>
            <a:ln w="28575" cap="rnd">
              <a:solidFill>
                <a:schemeClr val="accent1"/>
              </a:solidFill>
              <a:round/>
            </a:ln>
            <a:effectLst/>
          </c:spPr>
          <c:marker>
            <c:symbol val="circle"/>
            <c:size val="5"/>
          </c:marker>
          <c:dLbls>
            <c:dLbl>
              <c:idx val="1"/>
              <c:layout>
                <c:manualLayout>
                  <c:x val="7.790540841996163E-4"/>
                  <c:y val="-6.703259691515054E-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55-472E-81DA-89F079570418}"/>
                </c:ext>
              </c:extLst>
            </c:dLbl>
            <c:dLbl>
              <c:idx val="2"/>
              <c:layout>
                <c:manualLayout>
                  <c:x val="-6.0606117805332572E-2"/>
                  <c:y val="-1.1660694944395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55-472E-81DA-89F079570418}"/>
                </c:ext>
              </c:extLst>
            </c:dLbl>
            <c:dLbl>
              <c:idx val="4"/>
              <c:layout>
                <c:manualLayout>
                  <c:x val="-8.2104921768555689E-2"/>
                  <c:y val="-1.1660694944395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55-472E-81DA-89F079570418}"/>
                </c:ext>
              </c:extLst>
            </c:dLbl>
            <c:dLbl>
              <c:idx val="5"/>
              <c:layout>
                <c:manualLayout>
                  <c:x val="-3.1981199743289668E-2"/>
                  <c:y val="3.0102707161532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55-472E-81DA-89F079570418}"/>
                </c:ext>
              </c:extLst>
            </c:dLbl>
            <c:dLbl>
              <c:idx val="6"/>
              <c:layout>
                <c:manualLayout>
                  <c:x val="-7.9925629506587645E-2"/>
                  <c:y val="-1.1660694944395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55-472E-81DA-89F079570418}"/>
                </c:ext>
              </c:extLst>
            </c:dLbl>
            <c:dLbl>
              <c:idx val="9"/>
              <c:layout>
                <c:manualLayout>
                  <c:x val="-4.7236245577066294E-2"/>
                  <c:y val="3.0102707161532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055-472E-81DA-89F079570418}"/>
                </c:ext>
              </c:extLst>
            </c:dLbl>
            <c:dLbl>
              <c:idx val="10"/>
              <c:layout>
                <c:manualLayout>
                  <c:x val="-7.1573449013140958E-2"/>
                  <c:y val="-2.868399764200335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55-472E-81DA-89F079570418}"/>
                </c:ext>
              </c:extLst>
            </c:dLbl>
            <c:dLbl>
              <c:idx val="12"/>
              <c:layout>
                <c:manualLayout>
                  <c:x val="-1.9991145552699405E-3"/>
                  <c:y val="-2.4849137714688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F8-4C6C-AECD-043A442EC9D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Sheet1!$A$3:$A$15</c:f>
              <c:strCache>
                <c:ptCount val="13"/>
                <c:pt idx="0">
                  <c:v>Q4 2020</c:v>
                </c:pt>
                <c:pt idx="1">
                  <c:v>Q2 2021</c:v>
                </c:pt>
                <c:pt idx="2">
                  <c:v>Q4 2021</c:v>
                </c:pt>
                <c:pt idx="3">
                  <c:v>Q1 2022</c:v>
                </c:pt>
                <c:pt idx="4">
                  <c:v>Q4 2022</c:v>
                </c:pt>
                <c:pt idx="5">
                  <c:v>Q1 2023</c:v>
                </c:pt>
                <c:pt idx="6">
                  <c:v>Q2 2023</c:v>
                </c:pt>
                <c:pt idx="7">
                  <c:v>Q3 2023</c:v>
                </c:pt>
                <c:pt idx="8">
                  <c:v>Q1 2024</c:v>
                </c:pt>
                <c:pt idx="9">
                  <c:v>Q2 2024</c:v>
                </c:pt>
                <c:pt idx="10">
                  <c:v>Q4 2024</c:v>
                </c:pt>
                <c:pt idx="11">
                  <c:v>Q2 2025</c:v>
                </c:pt>
                <c:pt idx="12">
                  <c:v>Q4 2025</c:v>
                </c:pt>
              </c:strCache>
            </c:strRef>
          </c:cat>
          <c:val>
            <c:numRef>
              <c:f>Sheet1!$B$3:$B$15</c:f>
              <c:numCache>
                <c:formatCode>0%</c:formatCode>
                <c:ptCount val="13"/>
                <c:pt idx="0">
                  <c:v>0.22</c:v>
                </c:pt>
                <c:pt idx="1">
                  <c:v>-0.02</c:v>
                </c:pt>
                <c:pt idx="2">
                  <c:v>0.08</c:v>
                </c:pt>
                <c:pt idx="3">
                  <c:v>0.32</c:v>
                </c:pt>
                <c:pt idx="4">
                  <c:v>-0.31</c:v>
                </c:pt>
                <c:pt idx="5">
                  <c:v>-0.32</c:v>
                </c:pt>
                <c:pt idx="6">
                  <c:v>-0.26</c:v>
                </c:pt>
                <c:pt idx="7">
                  <c:v>-0.01</c:v>
                </c:pt>
                <c:pt idx="8">
                  <c:v>0.06</c:v>
                </c:pt>
                <c:pt idx="9">
                  <c:v>-0.1</c:v>
                </c:pt>
                <c:pt idx="10">
                  <c:v>0.1</c:v>
                </c:pt>
                <c:pt idx="11">
                  <c:v>0.2</c:v>
                </c:pt>
                <c:pt idx="12">
                  <c:v>0.08</c:v>
                </c:pt>
              </c:numCache>
            </c:numRef>
          </c:val>
          <c:smooth val="0"/>
          <c:extLst>
            <c:ext xmlns:c16="http://schemas.microsoft.com/office/drawing/2014/chart" uri="{C3380CC4-5D6E-409C-BE32-E72D297353CC}">
              <c16:uniqueId val="{00000000-9F10-48ED-98D3-CA8721F4B7EE}"/>
            </c:ext>
          </c:extLst>
        </c:ser>
        <c:dLbls>
          <c:showLegendKey val="0"/>
          <c:showVal val="1"/>
          <c:showCatName val="0"/>
          <c:showSerName val="0"/>
          <c:showPercent val="0"/>
          <c:showBubbleSize val="0"/>
        </c:dLbls>
        <c:marker val="1"/>
        <c:smooth val="0"/>
        <c:axId val="196757376"/>
        <c:axId val="196758912"/>
      </c:lineChart>
      <c:catAx>
        <c:axId val="196757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6758912"/>
        <c:crosses val="autoZero"/>
        <c:auto val="1"/>
        <c:lblAlgn val="ctr"/>
        <c:lblOffset val="100"/>
        <c:noMultiLvlLbl val="0"/>
      </c:catAx>
      <c:valAx>
        <c:axId val="196758912"/>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6757376"/>
        <c:crossesAt val="1"/>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67757370394137E-2"/>
          <c:y val="0.21485389073124164"/>
          <c:w val="0.964453156856107"/>
          <c:h val="0.59941296386147969"/>
        </c:manualLayout>
      </c:layout>
      <c:barChart>
        <c:barDir val="col"/>
        <c:grouping val="clustered"/>
        <c:varyColors val="0"/>
        <c:ser>
          <c:idx val="5"/>
          <c:order val="0"/>
          <c:tx>
            <c:strRef>
              <c:f>Sheet1!$E$1</c:f>
              <c:strCache>
                <c:ptCount val="1"/>
                <c:pt idx="0">
                  <c:v>Q4 2022</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Sheet1!$A$2:$A$3</c:f>
              <c:strCache>
                <c:ptCount val="2"/>
                <c:pt idx="0">
                  <c:v>Right direction</c:v>
                </c:pt>
                <c:pt idx="1">
                  <c:v>Wrong direction</c:v>
                </c:pt>
              </c:strCache>
            </c:strRef>
          </c:cat>
          <c:val>
            <c:numRef>
              <c:f>Sheet1!$E$2:$E$3</c:f>
              <c:numCache>
                <c:formatCode>###0%</c:formatCode>
                <c:ptCount val="2"/>
                <c:pt idx="0">
                  <c:v>0.123342175066313</c:v>
                </c:pt>
                <c:pt idx="1">
                  <c:v>0.87665782493368705</c:v>
                </c:pt>
              </c:numCache>
            </c:numRef>
          </c:val>
          <c:extLst>
            <c:ext xmlns:c16="http://schemas.microsoft.com/office/drawing/2014/chart" uri="{C3380CC4-5D6E-409C-BE32-E72D297353CC}">
              <c16:uniqueId val="{00000002-F23D-45DC-B1B3-B2FA43755A60}"/>
            </c:ext>
          </c:extLst>
        </c:ser>
        <c:ser>
          <c:idx val="6"/>
          <c:order val="1"/>
          <c:tx>
            <c:strRef>
              <c:f>Sheet1!$F$1</c:f>
              <c:strCache>
                <c:ptCount val="1"/>
                <c:pt idx="0">
                  <c:v>Q1 2023</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Sheet1!$A$2:$A$3</c:f>
              <c:strCache>
                <c:ptCount val="2"/>
                <c:pt idx="0">
                  <c:v>Right direction</c:v>
                </c:pt>
                <c:pt idx="1">
                  <c:v>Wrong direction</c:v>
                </c:pt>
              </c:strCache>
            </c:strRef>
          </c:cat>
          <c:val>
            <c:numRef>
              <c:f>Sheet1!$F$2:$F$3</c:f>
              <c:numCache>
                <c:formatCode>###0%</c:formatCode>
                <c:ptCount val="2"/>
                <c:pt idx="0">
                  <c:v>0.1</c:v>
                </c:pt>
                <c:pt idx="1">
                  <c:v>0.9</c:v>
                </c:pt>
              </c:numCache>
            </c:numRef>
          </c:val>
          <c:extLst>
            <c:ext xmlns:c16="http://schemas.microsoft.com/office/drawing/2014/chart" uri="{C3380CC4-5D6E-409C-BE32-E72D297353CC}">
              <c16:uniqueId val="{00000002-3EE1-42F4-91CA-0EEB82C2F9AD}"/>
            </c:ext>
          </c:extLst>
        </c:ser>
        <c:ser>
          <c:idx val="7"/>
          <c:order val="2"/>
          <c:tx>
            <c:strRef>
              <c:f>Sheet1!$G$1</c:f>
              <c:strCache>
                <c:ptCount val="1"/>
                <c:pt idx="0">
                  <c:v>Q2 2023</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Sheet1!$A$2:$A$3</c:f>
              <c:strCache>
                <c:ptCount val="2"/>
                <c:pt idx="0">
                  <c:v>Right direction</c:v>
                </c:pt>
                <c:pt idx="1">
                  <c:v>Wrong direction</c:v>
                </c:pt>
              </c:strCache>
            </c:strRef>
          </c:cat>
          <c:val>
            <c:numRef>
              <c:f>Sheet1!$G$2:$G$3</c:f>
              <c:numCache>
                <c:formatCode>###0%</c:formatCode>
                <c:ptCount val="2"/>
                <c:pt idx="0">
                  <c:v>0.11</c:v>
                </c:pt>
                <c:pt idx="1">
                  <c:v>0.88</c:v>
                </c:pt>
              </c:numCache>
            </c:numRef>
          </c:val>
          <c:extLst>
            <c:ext xmlns:c16="http://schemas.microsoft.com/office/drawing/2014/chart" uri="{C3380CC4-5D6E-409C-BE32-E72D297353CC}">
              <c16:uniqueId val="{00000002-2ACF-422D-86BC-5BC872D7A34F}"/>
            </c:ext>
          </c:extLst>
        </c:ser>
        <c:ser>
          <c:idx val="8"/>
          <c:order val="3"/>
          <c:tx>
            <c:strRef>
              <c:f>Sheet1!$H$1</c:f>
              <c:strCache>
                <c:ptCount val="1"/>
                <c:pt idx="0">
                  <c:v>Q3 2023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Right direction</c:v>
                </c:pt>
                <c:pt idx="1">
                  <c:v>Wrong direction</c:v>
                </c:pt>
              </c:strCache>
            </c:strRef>
          </c:cat>
          <c:val>
            <c:numRef>
              <c:f>Sheet1!$H$2:$H$3</c:f>
              <c:numCache>
                <c:formatCode>0%</c:formatCode>
                <c:ptCount val="2"/>
                <c:pt idx="0">
                  <c:v>0.26</c:v>
                </c:pt>
                <c:pt idx="1">
                  <c:v>0.73</c:v>
                </c:pt>
              </c:numCache>
            </c:numRef>
          </c:val>
          <c:extLst>
            <c:ext xmlns:c16="http://schemas.microsoft.com/office/drawing/2014/chart" uri="{C3380CC4-5D6E-409C-BE32-E72D297353CC}">
              <c16:uniqueId val="{00000000-6F4E-4820-903D-C62D7045402B}"/>
            </c:ext>
          </c:extLst>
        </c:ser>
        <c:ser>
          <c:idx val="9"/>
          <c:order val="4"/>
          <c:tx>
            <c:strRef>
              <c:f>Sheet1!$I$1</c:f>
              <c:strCache>
                <c:ptCount val="1"/>
                <c:pt idx="0">
                  <c:v>Q1 2024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Right direction</c:v>
                </c:pt>
                <c:pt idx="1">
                  <c:v>Wrong direction</c:v>
                </c:pt>
              </c:strCache>
            </c:strRef>
          </c:cat>
          <c:val>
            <c:numRef>
              <c:f>Sheet1!$I$2:$I$3</c:f>
              <c:numCache>
                <c:formatCode>0%</c:formatCode>
                <c:ptCount val="2"/>
                <c:pt idx="0">
                  <c:v>0.2</c:v>
                </c:pt>
                <c:pt idx="1">
                  <c:v>0.8</c:v>
                </c:pt>
              </c:numCache>
            </c:numRef>
          </c:val>
          <c:extLst>
            <c:ext xmlns:c16="http://schemas.microsoft.com/office/drawing/2014/chart" uri="{C3380CC4-5D6E-409C-BE32-E72D297353CC}">
              <c16:uniqueId val="{00000001-6F4E-4820-903D-C62D7045402B}"/>
            </c:ext>
          </c:extLst>
        </c:ser>
        <c:ser>
          <c:idx val="10"/>
          <c:order val="5"/>
          <c:tx>
            <c:strRef>
              <c:f>Sheet1!$J$1</c:f>
              <c:strCache>
                <c:ptCount val="1"/>
                <c:pt idx="0">
                  <c:v>Q2 2024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Right direction</c:v>
                </c:pt>
                <c:pt idx="1">
                  <c:v>Wrong direction</c:v>
                </c:pt>
              </c:strCache>
            </c:strRef>
          </c:cat>
          <c:val>
            <c:numRef>
              <c:f>Sheet1!$J$2:$J$3</c:f>
              <c:numCache>
                <c:formatCode>0%</c:formatCode>
                <c:ptCount val="2"/>
                <c:pt idx="0">
                  <c:v>0.18</c:v>
                </c:pt>
                <c:pt idx="1">
                  <c:v>0.82</c:v>
                </c:pt>
              </c:numCache>
            </c:numRef>
          </c:val>
          <c:extLst>
            <c:ext xmlns:c16="http://schemas.microsoft.com/office/drawing/2014/chart" uri="{C3380CC4-5D6E-409C-BE32-E72D297353CC}">
              <c16:uniqueId val="{00000002-6F4E-4820-903D-C62D7045402B}"/>
            </c:ext>
          </c:extLst>
        </c:ser>
        <c:ser>
          <c:idx val="0"/>
          <c:order val="6"/>
          <c:tx>
            <c:strRef>
              <c:f>Sheet1!$K$1</c:f>
              <c:strCache>
                <c:ptCount val="1"/>
                <c:pt idx="0">
                  <c:v>Q4 2024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Right direction</c:v>
                </c:pt>
                <c:pt idx="1">
                  <c:v>Wrong direction</c:v>
                </c:pt>
              </c:strCache>
            </c:strRef>
          </c:cat>
          <c:val>
            <c:numRef>
              <c:f>Sheet1!$K$2:$K$3</c:f>
              <c:numCache>
                <c:formatCode>0%</c:formatCode>
                <c:ptCount val="2"/>
                <c:pt idx="0">
                  <c:v>0.38</c:v>
                </c:pt>
                <c:pt idx="1">
                  <c:v>0.62</c:v>
                </c:pt>
              </c:numCache>
            </c:numRef>
          </c:val>
          <c:extLst>
            <c:ext xmlns:c16="http://schemas.microsoft.com/office/drawing/2014/chart" uri="{C3380CC4-5D6E-409C-BE32-E72D297353CC}">
              <c16:uniqueId val="{00000000-4D45-4577-96C4-01C76142841B}"/>
            </c:ext>
          </c:extLst>
        </c:ser>
        <c:ser>
          <c:idx val="1"/>
          <c:order val="7"/>
          <c:tx>
            <c:strRef>
              <c:f>Sheet1!$L$1</c:f>
              <c:strCache>
                <c:ptCount val="1"/>
                <c:pt idx="0">
                  <c:v>Q2 2025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Right direction</c:v>
                </c:pt>
                <c:pt idx="1">
                  <c:v>Wrong direction</c:v>
                </c:pt>
              </c:strCache>
            </c:strRef>
          </c:cat>
          <c:val>
            <c:numRef>
              <c:f>Sheet1!$L$2:$L$3</c:f>
              <c:numCache>
                <c:formatCode>###0%</c:formatCode>
                <c:ptCount val="2"/>
                <c:pt idx="0">
                  <c:v>0.49045801526717558</c:v>
                </c:pt>
                <c:pt idx="1">
                  <c:v>0.50954198473282442</c:v>
                </c:pt>
              </c:numCache>
            </c:numRef>
          </c:val>
          <c:extLst>
            <c:ext xmlns:c16="http://schemas.microsoft.com/office/drawing/2014/chart" uri="{C3380CC4-5D6E-409C-BE32-E72D297353CC}">
              <c16:uniqueId val="{00000001-4D45-4577-96C4-01C76142841B}"/>
            </c:ext>
          </c:extLst>
        </c:ser>
        <c:ser>
          <c:idx val="11"/>
          <c:order val="8"/>
          <c:tx>
            <c:strRef>
              <c:f>Sheet1!$M$1</c:f>
              <c:strCache>
                <c:ptCount val="1"/>
                <c:pt idx="0">
                  <c:v>Q4 2025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Right direction</c:v>
                </c:pt>
                <c:pt idx="1">
                  <c:v>Wrong direction</c:v>
                </c:pt>
              </c:strCache>
            </c:strRef>
          </c:cat>
          <c:val>
            <c:numRef>
              <c:f>Sheet1!$M$2:$M$3</c:f>
              <c:numCache>
                <c:formatCode>###0%</c:formatCode>
                <c:ptCount val="2"/>
                <c:pt idx="0">
                  <c:v>0.45709281961471104</c:v>
                </c:pt>
                <c:pt idx="1">
                  <c:v>0.54290718038528896</c:v>
                </c:pt>
              </c:numCache>
            </c:numRef>
          </c:val>
          <c:extLst>
            <c:ext xmlns:c16="http://schemas.microsoft.com/office/drawing/2014/chart" uri="{C3380CC4-5D6E-409C-BE32-E72D297353CC}">
              <c16:uniqueId val="{00000002-4D45-4577-96C4-01C76142841B}"/>
            </c:ext>
          </c:extLst>
        </c:ser>
        <c:dLbls>
          <c:showLegendKey val="0"/>
          <c:showVal val="1"/>
          <c:showCatName val="0"/>
          <c:showSerName val="0"/>
          <c:showPercent val="0"/>
          <c:showBubbleSize val="0"/>
        </c:dLbls>
        <c:gapWidth val="150"/>
        <c:overlap val="-25"/>
        <c:axId val="149440000"/>
        <c:axId val="152564096"/>
      </c:barChart>
      <c:catAx>
        <c:axId val="14944000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2564096"/>
        <c:crosses val="autoZero"/>
        <c:auto val="1"/>
        <c:lblAlgn val="ctr"/>
        <c:lblOffset val="100"/>
        <c:noMultiLvlLbl val="0"/>
      </c:catAx>
      <c:valAx>
        <c:axId val="152564096"/>
        <c:scaling>
          <c:orientation val="minMax"/>
        </c:scaling>
        <c:delete val="1"/>
        <c:axPos val="l"/>
        <c:numFmt formatCode="###0%" sourceLinked="1"/>
        <c:majorTickMark val="none"/>
        <c:minorTickMark val="none"/>
        <c:tickLblPos val="nextTo"/>
        <c:crossAx val="149440000"/>
        <c:crosses val="autoZero"/>
        <c:crossBetween val="between"/>
      </c:valAx>
      <c:spPr>
        <a:noFill/>
        <a:ln>
          <a:noFill/>
        </a:ln>
        <a:effectLst/>
      </c:spPr>
    </c:plotArea>
    <c:legend>
      <c:legendPos val="t"/>
      <c:layout>
        <c:manualLayout>
          <c:xMode val="edge"/>
          <c:yMode val="edge"/>
          <c:x val="0"/>
          <c:y val="2.313652309674771E-2"/>
          <c:w val="1"/>
          <c:h val="0.1070264588306521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0" cap="flat" cmpd="sng" algn="ctr">
      <a:solidFill>
        <a:schemeClr val="accent1">
          <a:lumMod val="75000"/>
          <a:alpha val="74000"/>
        </a:schemeClr>
      </a:solidFill>
      <a:prstDash val="solid"/>
      <a:miter lim="800000"/>
    </a:ln>
    <a:effectLst/>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cap="none" spc="0" baseline="0">
                <a:ln w="0"/>
                <a:solidFill>
                  <a:schemeClr val="accent1">
                    <a:lumMod val="75000"/>
                  </a:schemeClr>
                </a:solidFill>
                <a:effectLst>
                  <a:outerShdw blurRad="38100" dist="25400" dir="5400000" algn="ctr" rotWithShape="0">
                    <a:srgbClr val="6E747A">
                      <a:alpha val="43000"/>
                    </a:srgbClr>
                  </a:outerShdw>
                </a:effectLst>
                <a:latin typeface="+mn-lt"/>
                <a:ea typeface="+mn-ea"/>
                <a:cs typeface="+mn-cs"/>
              </a:defRPr>
            </a:pPr>
            <a:r>
              <a:rPr lang="en-GB" b="0" cap="none" spc="0">
                <a:ln w="0"/>
                <a:solidFill>
                  <a:schemeClr val="accent1">
                    <a:lumMod val="75000"/>
                  </a:schemeClr>
                </a:solidFill>
                <a:effectLst>
                  <a:outerShdw blurRad="38100" dist="25400" dir="5400000" algn="ctr" rotWithShape="0">
                    <a:srgbClr val="6E747A">
                      <a:alpha val="43000"/>
                    </a:srgbClr>
                  </a:outerShdw>
                </a:effectLst>
              </a:rPr>
              <a:t>Breakdown by Business Type</a:t>
            </a:r>
          </a:p>
        </c:rich>
      </c:tx>
      <c:overlay val="0"/>
      <c:spPr>
        <a:noFill/>
        <a:ln>
          <a:noFill/>
        </a:ln>
        <a:effectLst/>
      </c:spPr>
      <c:txPr>
        <a:bodyPr rot="0" spcFirstLastPara="1" vertOverflow="ellipsis" vert="horz" wrap="square" anchor="ctr" anchorCtr="1"/>
        <a:lstStyle/>
        <a:p>
          <a:pPr>
            <a:defRPr sz="2160" b="0" i="0" u="none" strike="noStrike" kern="1200" cap="none" spc="0" baseline="0">
              <a:ln w="0"/>
              <a:solidFill>
                <a:schemeClr val="accent1">
                  <a:lumMod val="75000"/>
                </a:schemeClr>
              </a:solidFill>
              <a:effectLst>
                <a:outerShdw blurRad="38100" dist="25400" dir="5400000" algn="ctr" rotWithShape="0">
                  <a:srgbClr val="6E747A">
                    <a:alpha val="43000"/>
                  </a:srgbClr>
                </a:outerShdw>
              </a:effectLst>
              <a:latin typeface="+mn-lt"/>
              <a:ea typeface="+mn-ea"/>
              <a:cs typeface="+mn-cs"/>
            </a:defRPr>
          </a:pPr>
          <a:endParaRPr lang="en-US"/>
        </a:p>
      </c:txPr>
    </c:title>
    <c:autoTitleDeleted val="0"/>
    <c:plotArea>
      <c:layout/>
      <c:barChart>
        <c:barDir val="col"/>
        <c:grouping val="clustered"/>
        <c:varyColors val="0"/>
        <c:ser>
          <c:idx val="1"/>
          <c:order val="0"/>
          <c:tx>
            <c:strRef>
              <c:f>Sheet1!$B$1</c:f>
              <c:strCache>
                <c:ptCount val="1"/>
                <c:pt idx="0">
                  <c:v>Manufacturing</c:v>
                </c:pt>
              </c:strCache>
            </c:strRef>
          </c:tx>
          <c:spPr>
            <a:solidFill>
              <a:schemeClr val="accent1">
                <a:lumMod val="90000"/>
                <a:lumOff val="10000"/>
              </a:schemeClr>
            </a:soli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0-83FF-4082-81B4-98D3E6459C20}"/>
              </c:ext>
            </c:extLst>
          </c:dPt>
          <c:dPt>
            <c:idx val="1"/>
            <c:invertIfNegative val="0"/>
            <c:bubble3D val="0"/>
            <c:extLst>
              <c:ext xmlns:c16="http://schemas.microsoft.com/office/drawing/2014/chart" uri="{C3380CC4-5D6E-409C-BE32-E72D297353CC}">
                <c16:uniqueId val="{00000001-83FF-4082-81B4-98D3E6459C20}"/>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lt1">
                          <a:lumMod val="95000"/>
                          <a:alpha val="54000"/>
                        </a:schemeClr>
                      </a:solidFill>
                      <a:prstDash val="solid"/>
                      <a:round/>
                    </a:ln>
                    <a:effectLst/>
                  </c:spPr>
                </c15:leaderLines>
              </c:ext>
            </c:extLst>
          </c:dLbls>
          <c:cat>
            <c:strRef>
              <c:f>Sheet1!$A$2:$A$3</c:f>
              <c:strCache>
                <c:ptCount val="2"/>
                <c:pt idx="0">
                  <c:v>Right Direction</c:v>
                </c:pt>
                <c:pt idx="1">
                  <c:v>Wrong Direction</c:v>
                </c:pt>
              </c:strCache>
            </c:strRef>
          </c:cat>
          <c:val>
            <c:numRef>
              <c:f>Sheet1!$B$2:$B$3</c:f>
              <c:numCache>
                <c:formatCode>###0%</c:formatCode>
                <c:ptCount val="2"/>
                <c:pt idx="0">
                  <c:v>0.4358974358974359</c:v>
                </c:pt>
                <c:pt idx="1">
                  <c:v>0.5641025641025641</c:v>
                </c:pt>
              </c:numCache>
            </c:numRef>
          </c:val>
          <c:extLst>
            <c:ext xmlns:c16="http://schemas.microsoft.com/office/drawing/2014/chart" uri="{C3380CC4-5D6E-409C-BE32-E72D297353CC}">
              <c16:uniqueId val="{00000002-83FF-4082-81B4-98D3E6459C20}"/>
            </c:ext>
          </c:extLst>
        </c:ser>
        <c:ser>
          <c:idx val="2"/>
          <c:order val="1"/>
          <c:tx>
            <c:strRef>
              <c:f>Sheet1!$C$1</c:f>
              <c:strCache>
                <c:ptCount val="1"/>
                <c:pt idx="0">
                  <c:v>Services</c:v>
                </c:pt>
              </c:strCache>
            </c:strRef>
          </c:tx>
          <c:spPr>
            <a:solidFill>
              <a:schemeClr val="bg2">
                <a:lumMod val="5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lt1">
                          <a:lumMod val="95000"/>
                          <a:alpha val="54000"/>
                        </a:schemeClr>
                      </a:solidFill>
                      <a:prstDash val="solid"/>
                      <a:round/>
                    </a:ln>
                    <a:effectLst/>
                  </c:spPr>
                </c15:leaderLines>
              </c:ext>
            </c:extLst>
          </c:dLbls>
          <c:cat>
            <c:strRef>
              <c:f>Sheet1!$A$2:$A$3</c:f>
              <c:strCache>
                <c:ptCount val="2"/>
                <c:pt idx="0">
                  <c:v>Right Direction</c:v>
                </c:pt>
                <c:pt idx="1">
                  <c:v>Wrong Direction</c:v>
                </c:pt>
              </c:strCache>
            </c:strRef>
          </c:cat>
          <c:val>
            <c:numRef>
              <c:f>Sheet1!$C$2:$C$3</c:f>
              <c:numCache>
                <c:formatCode>###0%</c:formatCode>
                <c:ptCount val="2"/>
                <c:pt idx="0">
                  <c:v>0.43434343434343442</c:v>
                </c:pt>
                <c:pt idx="1">
                  <c:v>0.56565656565656564</c:v>
                </c:pt>
              </c:numCache>
            </c:numRef>
          </c:val>
          <c:extLst>
            <c:ext xmlns:c16="http://schemas.microsoft.com/office/drawing/2014/chart" uri="{C3380CC4-5D6E-409C-BE32-E72D297353CC}">
              <c16:uniqueId val="{00000003-83FF-4082-81B4-98D3E6459C20}"/>
            </c:ext>
          </c:extLst>
        </c:ser>
        <c:ser>
          <c:idx val="0"/>
          <c:order val="2"/>
          <c:tx>
            <c:strRef>
              <c:f>Sheet1!$D$1</c:f>
              <c:strCache>
                <c:ptCount val="1"/>
                <c:pt idx="0">
                  <c:v>Trade</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lt1">
                          <a:lumMod val="95000"/>
                          <a:alpha val="54000"/>
                        </a:schemeClr>
                      </a:solidFill>
                      <a:prstDash val="solid"/>
                      <a:round/>
                    </a:ln>
                    <a:effectLst/>
                  </c:spPr>
                </c15:leaderLines>
              </c:ext>
            </c:extLst>
          </c:dLbls>
          <c:cat>
            <c:strRef>
              <c:f>Sheet1!$A$2:$A$3</c:f>
              <c:strCache>
                <c:ptCount val="2"/>
                <c:pt idx="0">
                  <c:v>Right Direction</c:v>
                </c:pt>
                <c:pt idx="1">
                  <c:v>Wrong Direction</c:v>
                </c:pt>
              </c:strCache>
            </c:strRef>
          </c:cat>
          <c:val>
            <c:numRef>
              <c:f>Sheet1!$D$2:$D$3</c:f>
              <c:numCache>
                <c:formatCode>###0%</c:formatCode>
                <c:ptCount val="2"/>
                <c:pt idx="0">
                  <c:v>0.2</c:v>
                </c:pt>
                <c:pt idx="1">
                  <c:v>0.8</c:v>
                </c:pt>
              </c:numCache>
            </c:numRef>
          </c:val>
          <c:extLst>
            <c:ext xmlns:c16="http://schemas.microsoft.com/office/drawing/2014/chart" uri="{C3380CC4-5D6E-409C-BE32-E72D297353CC}">
              <c16:uniqueId val="{00000004-83FF-4082-81B4-98D3E6459C20}"/>
            </c:ext>
          </c:extLst>
        </c:ser>
        <c:dLbls>
          <c:showLegendKey val="0"/>
          <c:showVal val="1"/>
          <c:showCatName val="0"/>
          <c:showSerName val="0"/>
          <c:showPercent val="0"/>
          <c:showBubbleSize val="0"/>
        </c:dLbls>
        <c:gapWidth val="90"/>
        <c:overlap val="-25"/>
        <c:axId val="153066496"/>
        <c:axId val="153085440"/>
      </c:barChart>
      <c:catAx>
        <c:axId val="1530664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3085440"/>
        <c:crosses val="autoZero"/>
        <c:auto val="1"/>
        <c:lblAlgn val="ctr"/>
        <c:lblOffset val="100"/>
        <c:noMultiLvlLbl val="0"/>
      </c:catAx>
      <c:valAx>
        <c:axId val="153085440"/>
        <c:scaling>
          <c:orientation val="minMax"/>
        </c:scaling>
        <c:delete val="1"/>
        <c:axPos val="l"/>
        <c:numFmt formatCode="###0%" sourceLinked="1"/>
        <c:majorTickMark val="none"/>
        <c:minorTickMark val="none"/>
        <c:tickLblPos val="nextTo"/>
        <c:crossAx val="153066496"/>
        <c:crosses val="autoZero"/>
        <c:crossBetween val="between"/>
      </c:valAx>
      <c:spPr>
        <a:noFill/>
        <a:ln>
          <a:noFill/>
        </a:ln>
        <a:effectLst/>
      </c:spPr>
    </c:plotArea>
    <c:legend>
      <c:legendPos val="t"/>
      <c:layout>
        <c:manualLayout>
          <c:xMode val="edge"/>
          <c:yMode val="edge"/>
          <c:x val="0"/>
          <c:y val="0.12918148759931236"/>
          <c:w val="0.96494420215469157"/>
          <c:h val="9.254244512815439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w="31750" cap="flat" cmpd="sng" algn="ctr">
      <a:solidFill>
        <a:schemeClr val="accent1">
          <a:lumMod val="75000"/>
          <a:alpha val="74000"/>
        </a:schemeClr>
      </a:solidFill>
      <a:prstDash val="solid"/>
      <a:miter lim="800000"/>
    </a:ln>
    <a:effectLst/>
  </c:spPr>
  <c:txPr>
    <a:bodyPr/>
    <a:lstStyle/>
    <a:p>
      <a:pPr>
        <a:defRPr sz="18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sz="1800" dirty="0"/>
              <a:t>Gallup Pakistan Net Direction of Country</a:t>
            </a:r>
            <a:r>
              <a:rPr lang="en-GB" sz="1800" baseline="0" dirty="0"/>
              <a:t> </a:t>
            </a:r>
            <a:r>
              <a:rPr lang="en-GB" sz="1800" dirty="0"/>
              <a:t>Score Q2</a:t>
            </a:r>
            <a:r>
              <a:rPr lang="en-GB" sz="1800" baseline="0" dirty="0"/>
              <a:t> 2025–Q4 2024</a:t>
            </a:r>
            <a:endParaRPr lang="en-GB" sz="1800" dirty="0"/>
          </a:p>
        </c:rich>
      </c:tx>
      <c:layout>
        <c:manualLayout>
          <c:xMode val="edge"/>
          <c:yMode val="edge"/>
          <c:x val="0.11686065448212117"/>
          <c:y val="7.5725594296849096E-3"/>
        </c:manualLayout>
      </c:layout>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GB"/>
        </a:p>
      </c:txPr>
    </c:title>
    <c:autoTitleDeleted val="0"/>
    <c:plotArea>
      <c:layout>
        <c:manualLayout>
          <c:layoutTarget val="inner"/>
          <c:xMode val="edge"/>
          <c:yMode val="edge"/>
          <c:x val="2.5277211279306162E-2"/>
          <c:y val="0.44639164561852906"/>
          <c:w val="0.97472274105769696"/>
          <c:h val="0.50309371847251338"/>
        </c:manualLayout>
      </c:layout>
      <c:barChart>
        <c:barDir val="col"/>
        <c:grouping val="clustered"/>
        <c:varyColors val="0"/>
        <c:ser>
          <c:idx val="1"/>
          <c:order val="0"/>
          <c:tx>
            <c:strRef>
              <c:f>Sheet1!$C$1</c:f>
              <c:strCache>
                <c:ptCount val="1"/>
                <c:pt idx="0">
                  <c:v>Q2 2025</c:v>
                </c:pt>
              </c:strCache>
            </c:strRef>
          </c:tx>
          <c:spPr>
            <a:solidFill>
              <a:srgbClr val="95A3A4"/>
            </a:soli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0-251E-4811-85CD-E77125B5B3A2}"/>
              </c:ext>
            </c:extLst>
          </c:dPt>
          <c:dLbls>
            <c:dLbl>
              <c:idx val="0"/>
              <c:tx>
                <c:rich>
                  <a:bodyPr/>
                  <a:lstStyle/>
                  <a:p>
                    <a:r>
                      <a:rPr lang="en-US" dirty="0"/>
                      <a:t>-2%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51E-4811-85CD-E77125B5B3A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Net (positive - negative)</c:v>
                </c:pt>
              </c:strCache>
            </c:strRef>
          </c:cat>
          <c:val>
            <c:numRef>
              <c:f>Sheet1!$C$2</c:f>
              <c:numCache>
                <c:formatCode>###0%</c:formatCode>
                <c:ptCount val="1"/>
                <c:pt idx="0">
                  <c:v>-0.02</c:v>
                </c:pt>
              </c:numCache>
            </c:numRef>
          </c:val>
          <c:extLst>
            <c:ext xmlns:c16="http://schemas.microsoft.com/office/drawing/2014/chart" uri="{C3380CC4-5D6E-409C-BE32-E72D297353CC}">
              <c16:uniqueId val="{00000001-251E-4811-85CD-E77125B5B3A2}"/>
            </c:ext>
          </c:extLst>
        </c:ser>
        <c:ser>
          <c:idx val="0"/>
          <c:order val="1"/>
          <c:tx>
            <c:strRef>
              <c:f>Sheet1!$B$1</c:f>
              <c:strCache>
                <c:ptCount val="1"/>
                <c:pt idx="0">
                  <c:v>Q4 2025</c:v>
                </c:pt>
              </c:strCache>
            </c:strRef>
          </c:tx>
          <c:spPr>
            <a:solidFill>
              <a:srgbClr val="80C799"/>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Net (positive - negative)</c:v>
                </c:pt>
              </c:strCache>
            </c:strRef>
          </c:cat>
          <c:val>
            <c:numRef>
              <c:f>Sheet1!$B$2</c:f>
              <c:numCache>
                <c:formatCode>###0%</c:formatCode>
                <c:ptCount val="1"/>
                <c:pt idx="0">
                  <c:v>-0.08</c:v>
                </c:pt>
              </c:numCache>
            </c:numRef>
          </c:val>
          <c:extLst>
            <c:ext xmlns:c16="http://schemas.microsoft.com/office/drawing/2014/chart" uri="{C3380CC4-5D6E-409C-BE32-E72D297353CC}">
              <c16:uniqueId val="{00000002-251E-4811-85CD-E77125B5B3A2}"/>
            </c:ext>
          </c:extLst>
        </c:ser>
        <c:dLbls>
          <c:dLblPos val="outEnd"/>
          <c:showLegendKey val="0"/>
          <c:showVal val="1"/>
          <c:showCatName val="0"/>
          <c:showSerName val="0"/>
          <c:showPercent val="0"/>
          <c:showBubbleSize val="0"/>
        </c:dLbls>
        <c:gapWidth val="150"/>
        <c:overlap val="-25"/>
        <c:axId val="180630656"/>
        <c:axId val="180632192"/>
      </c:barChart>
      <c:catAx>
        <c:axId val="180630656"/>
        <c:scaling>
          <c:orientation val="minMax"/>
        </c:scaling>
        <c:delete val="1"/>
        <c:axPos val="b"/>
        <c:numFmt formatCode="General" sourceLinked="1"/>
        <c:majorTickMark val="none"/>
        <c:minorTickMark val="none"/>
        <c:tickLblPos val="nextTo"/>
        <c:crossAx val="180632192"/>
        <c:crosses val="autoZero"/>
        <c:auto val="1"/>
        <c:lblAlgn val="ctr"/>
        <c:lblOffset val="100"/>
        <c:noMultiLvlLbl val="0"/>
      </c:catAx>
      <c:valAx>
        <c:axId val="180632192"/>
        <c:scaling>
          <c:orientation val="minMax"/>
        </c:scaling>
        <c:delete val="1"/>
        <c:axPos val="l"/>
        <c:numFmt formatCode="###0%" sourceLinked="1"/>
        <c:majorTickMark val="none"/>
        <c:minorTickMark val="none"/>
        <c:tickLblPos val="nextTo"/>
        <c:crossAx val="180630656"/>
        <c:crosses val="autoZero"/>
        <c:crossBetween val="between"/>
      </c:valAx>
      <c:spPr>
        <a:noFill/>
        <a:ln>
          <a:noFill/>
        </a:ln>
        <a:effectLst/>
      </c:spPr>
    </c:plotArea>
    <c:plotVisOnly val="1"/>
    <c:dispBlanksAs val="gap"/>
    <c:showDLblsOverMax val="0"/>
    <c:extLst/>
  </c:chart>
  <c:spPr>
    <a:solidFill>
      <a:srgbClr val="1A2D46"/>
    </a:solidFill>
    <a:ln>
      <a:solidFill>
        <a:srgbClr val="1A2D46"/>
      </a:solidFill>
    </a:ln>
    <a:effectLst/>
  </c:spPr>
  <c:txPr>
    <a:bodyPr/>
    <a:lstStyle/>
    <a:p>
      <a:pPr>
        <a:defRPr sz="1800"/>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108804746306892"/>
          <c:y val="0.13601910056626035"/>
          <c:w val="0.45283901345221439"/>
          <c:h val="0.85517732994084528"/>
        </c:manualLayout>
      </c:layout>
      <c:barChart>
        <c:barDir val="bar"/>
        <c:grouping val="clustered"/>
        <c:varyColors val="0"/>
        <c:ser>
          <c:idx val="4"/>
          <c:order val="0"/>
          <c:tx>
            <c:strRef>
              <c:f>Sheet1!$F$1</c:f>
              <c:strCache>
                <c:ptCount val="1"/>
                <c:pt idx="0">
                  <c:v>Q2 2025</c:v>
                </c:pt>
              </c:strCache>
            </c:strRef>
          </c:tx>
          <c:spPr>
            <a:solidFill>
              <a:srgbClr val="80C799"/>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Inflation / High Prices of food products / Inconsistency in material rates</c:v>
                </c:pt>
                <c:pt idx="1">
                  <c:v>Relief on utility bills eg. Control the price of electricity and gas bill</c:v>
                </c:pt>
                <c:pt idx="2">
                  <c:v>Taxes</c:v>
                </c:pt>
                <c:pt idx="3">
                  <c:v>Political Instability</c:v>
                </c:pt>
                <c:pt idx="4">
                  <c:v>Give some relief to business / Financial support / Provide interest free loans</c:v>
                </c:pt>
                <c:pt idx="5">
                  <c:v>Devaluation of pakistani currency / Dollar Rates</c:v>
                </c:pt>
                <c:pt idx="6">
                  <c:v>Inconsistency of Govt policy / Uncooperative Government / Make good policies / Business related legislation</c:v>
                </c:pt>
                <c:pt idx="7">
                  <c:v>Fuel / Petrol Prices</c:v>
                </c:pt>
              </c:strCache>
            </c:strRef>
          </c:cat>
          <c:val>
            <c:numRef>
              <c:f>Sheet1!$F$2:$F$9</c:f>
              <c:numCache>
                <c:formatCode>###0%</c:formatCode>
                <c:ptCount val="8"/>
                <c:pt idx="0">
                  <c:v>0.27671755725190839</c:v>
                </c:pt>
                <c:pt idx="1">
                  <c:v>0.18</c:v>
                </c:pt>
                <c:pt idx="2">
                  <c:v>0.11</c:v>
                </c:pt>
                <c:pt idx="3">
                  <c:v>0.06</c:v>
                </c:pt>
                <c:pt idx="4">
                  <c:v>0.04</c:v>
                </c:pt>
                <c:pt idx="5">
                  <c:v>0.03</c:v>
                </c:pt>
                <c:pt idx="6">
                  <c:v>3.0534351145038167E-2</c:v>
                </c:pt>
                <c:pt idx="7">
                  <c:v>0.02</c:v>
                </c:pt>
              </c:numCache>
            </c:numRef>
          </c:val>
          <c:extLst>
            <c:ext xmlns:c16="http://schemas.microsoft.com/office/drawing/2014/chart" uri="{C3380CC4-5D6E-409C-BE32-E72D297353CC}">
              <c16:uniqueId val="{00000000-80B6-4454-A610-D2A79EB46B13}"/>
            </c:ext>
          </c:extLst>
        </c:ser>
        <c:ser>
          <c:idx val="5"/>
          <c:order val="1"/>
          <c:tx>
            <c:strRef>
              <c:f>Sheet1!$G$1</c:f>
              <c:strCache>
                <c:ptCount val="1"/>
                <c:pt idx="0">
                  <c:v>Q4 2025</c:v>
                </c:pt>
              </c:strCache>
            </c:strRef>
          </c:tx>
          <c:spPr>
            <a:solidFill>
              <a:srgbClr val="1A2D46">
                <a:lumMod val="50000"/>
                <a:lumOff val="50000"/>
              </a:srgbClr>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Inflation / High Prices of food products / Inconsistency in material rates</c:v>
                </c:pt>
                <c:pt idx="1">
                  <c:v>Relief on utility bills eg. Control the price of electricity and gas bill</c:v>
                </c:pt>
                <c:pt idx="2">
                  <c:v>Taxes</c:v>
                </c:pt>
                <c:pt idx="3">
                  <c:v>Political Instability</c:v>
                </c:pt>
                <c:pt idx="4">
                  <c:v>Give some relief to business / Financial support / Provide interest free loans</c:v>
                </c:pt>
                <c:pt idx="5">
                  <c:v>Devaluation of pakistani currency / Dollar Rates</c:v>
                </c:pt>
                <c:pt idx="6">
                  <c:v>Inconsistency of Govt policy / Uncooperative Government / Make good policies / Business related legislation</c:v>
                </c:pt>
                <c:pt idx="7">
                  <c:v>Fuel / Petrol Prices</c:v>
                </c:pt>
              </c:strCache>
            </c:strRef>
          </c:cat>
          <c:val>
            <c:numRef>
              <c:f>Sheet1!$G$2:$G$9</c:f>
              <c:numCache>
                <c:formatCode>###0%</c:formatCode>
                <c:ptCount val="8"/>
                <c:pt idx="0">
                  <c:v>0.32749562171628727</c:v>
                </c:pt>
                <c:pt idx="1">
                  <c:v>0.10157618213660244</c:v>
                </c:pt>
                <c:pt idx="2">
                  <c:v>0.17162872154115585</c:v>
                </c:pt>
                <c:pt idx="3">
                  <c:v>3.3274956217162872E-2</c:v>
                </c:pt>
                <c:pt idx="4">
                  <c:v>5.4290718038528897E-2</c:v>
                </c:pt>
                <c:pt idx="5">
                  <c:v>2.6269702276707531E-2</c:v>
                </c:pt>
                <c:pt idx="6">
                  <c:v>5.0788091068301219E-2</c:v>
                </c:pt>
                <c:pt idx="7">
                  <c:v>1.5761821366024518E-2</c:v>
                </c:pt>
              </c:numCache>
            </c:numRef>
          </c:val>
          <c:extLst>
            <c:ext xmlns:c16="http://schemas.microsoft.com/office/drawing/2014/chart" uri="{C3380CC4-5D6E-409C-BE32-E72D297353CC}">
              <c16:uniqueId val="{00000001-80B6-4454-A610-D2A79EB46B13}"/>
            </c:ext>
          </c:extLst>
        </c:ser>
        <c:dLbls>
          <c:showLegendKey val="0"/>
          <c:showVal val="1"/>
          <c:showCatName val="0"/>
          <c:showSerName val="0"/>
          <c:showPercent val="0"/>
          <c:showBubbleSize val="0"/>
        </c:dLbls>
        <c:gapWidth val="150"/>
        <c:axId val="150301696"/>
        <c:axId val="150303488"/>
      </c:barChart>
      <c:catAx>
        <c:axId val="150301696"/>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0303488"/>
        <c:crosses val="autoZero"/>
        <c:auto val="1"/>
        <c:lblAlgn val="ctr"/>
        <c:lblOffset val="100"/>
        <c:noMultiLvlLbl val="0"/>
      </c:catAx>
      <c:valAx>
        <c:axId val="150303488"/>
        <c:scaling>
          <c:orientation val="minMax"/>
        </c:scaling>
        <c:delete val="1"/>
        <c:axPos val="t"/>
        <c:numFmt formatCode="###0%" sourceLinked="1"/>
        <c:majorTickMark val="none"/>
        <c:minorTickMark val="none"/>
        <c:tickLblPos val="nextTo"/>
        <c:crossAx val="150301696"/>
        <c:crosses val="autoZero"/>
        <c:crossBetween val="between"/>
      </c:valAx>
      <c:spPr>
        <a:noFill/>
        <a:ln>
          <a:noFill/>
        </a:ln>
        <a:effectLst/>
      </c:spPr>
    </c:plotArea>
    <c:legend>
      <c:legendPos val="t"/>
      <c:layout>
        <c:manualLayout>
          <c:xMode val="edge"/>
          <c:yMode val="edge"/>
          <c:x val="0.37671333886152214"/>
          <c:y val="7.4779264688214747E-2"/>
          <c:w val="0.33560494429662974"/>
          <c:h val="5.10646934475589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lumMod val="95000"/>
      </a:sysClr>
    </a:solidFill>
    <a:ln>
      <a:noFill/>
    </a:ln>
    <a:effectLst/>
  </c:spPr>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005962993011796"/>
          <c:y val="0.15582155266128453"/>
          <c:w val="0.48890431208921592"/>
          <c:h val="0.79078340599916075"/>
        </c:manualLayout>
      </c:layout>
      <c:barChart>
        <c:barDir val="bar"/>
        <c:grouping val="clustered"/>
        <c:varyColors val="0"/>
        <c:ser>
          <c:idx val="2"/>
          <c:order val="0"/>
          <c:tx>
            <c:strRef>
              <c:f>Sheet1!$F$1</c:f>
              <c:strCache>
                <c:ptCount val="1"/>
                <c:pt idx="0">
                  <c:v>Q2 2025</c:v>
                </c:pt>
              </c:strCache>
            </c:strRef>
          </c:tx>
          <c:spPr>
            <a:solidFill>
              <a:srgbClr val="80C799"/>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 issues govt is taking right decisions</c:v>
                </c:pt>
                <c:pt idx="1">
                  <c:v>Purchasing Power should be improved</c:v>
                </c:pt>
                <c:pt idx="2">
                  <c:v>Loadshedding</c:v>
                </c:pt>
                <c:pt idx="3">
                  <c:v>Corruption</c:v>
                </c:pt>
                <c:pt idx="4">
                  <c:v>Law &amp; order/ Law enforcement harassment</c:v>
                </c:pt>
                <c:pt idx="5">
                  <c:v>Reduce import duty / Improve import policies</c:v>
                </c:pt>
                <c:pt idx="6">
                  <c:v>Internet Issue</c:v>
                </c:pt>
                <c:pt idx="7">
                  <c:v>Water Issue</c:v>
                </c:pt>
                <c:pt idx="8">
                  <c:v>Payment Problem</c:v>
                </c:pt>
              </c:strCache>
            </c:strRef>
          </c:cat>
          <c:val>
            <c:numRef>
              <c:f>Sheet1!$F$2:$F$9</c:f>
              <c:numCache>
                <c:formatCode>###0%</c:formatCode>
                <c:ptCount val="8"/>
                <c:pt idx="0">
                  <c:v>0.16984732824427481</c:v>
                </c:pt>
                <c:pt idx="1">
                  <c:v>7.0000000000000007E-2</c:v>
                </c:pt>
                <c:pt idx="2">
                  <c:v>0.04</c:v>
                </c:pt>
                <c:pt idx="3">
                  <c:v>0.01</c:v>
                </c:pt>
                <c:pt idx="4">
                  <c:v>0.01</c:v>
                </c:pt>
                <c:pt idx="5">
                  <c:v>5.7251908396946556E-3</c:v>
                </c:pt>
                <c:pt idx="6">
                  <c:v>3.8167938931297708E-3</c:v>
                </c:pt>
                <c:pt idx="7">
                  <c:v>3.8167938931297708E-3</c:v>
                </c:pt>
              </c:numCache>
            </c:numRef>
          </c:val>
          <c:extLst>
            <c:ext xmlns:c16="http://schemas.microsoft.com/office/drawing/2014/chart" uri="{C3380CC4-5D6E-409C-BE32-E72D297353CC}">
              <c16:uniqueId val="{00000000-EF8C-4A0F-BF45-838B0CAA163B}"/>
            </c:ext>
          </c:extLst>
        </c:ser>
        <c:ser>
          <c:idx val="5"/>
          <c:order val="1"/>
          <c:tx>
            <c:strRef>
              <c:f>Sheet1!$G$1</c:f>
              <c:strCache>
                <c:ptCount val="1"/>
                <c:pt idx="0">
                  <c:v>Q4 2025</c:v>
                </c:pt>
              </c:strCache>
            </c:strRef>
          </c:tx>
          <c:spPr>
            <a:solidFill>
              <a:srgbClr val="1A2D46">
                <a:lumMod val="50000"/>
                <a:lumOff val="50000"/>
              </a:srgbClr>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No issues govt is taking right decisions</c:v>
                </c:pt>
                <c:pt idx="1">
                  <c:v>Purchasing Power should be improved</c:v>
                </c:pt>
                <c:pt idx="2">
                  <c:v>Loadshedding</c:v>
                </c:pt>
                <c:pt idx="3">
                  <c:v>Corruption</c:v>
                </c:pt>
                <c:pt idx="4">
                  <c:v>Law &amp; order/ Law enforcement harassment</c:v>
                </c:pt>
                <c:pt idx="5">
                  <c:v>Reduce import duty / Improve import policies</c:v>
                </c:pt>
                <c:pt idx="6">
                  <c:v>Internet Issue</c:v>
                </c:pt>
                <c:pt idx="7">
                  <c:v>Water Issue</c:v>
                </c:pt>
                <c:pt idx="8">
                  <c:v>Payment Problem</c:v>
                </c:pt>
              </c:strCache>
            </c:strRef>
          </c:cat>
          <c:val>
            <c:numRef>
              <c:f>Sheet1!$G$2:$G$9</c:f>
              <c:numCache>
                <c:formatCode>###0%</c:formatCode>
                <c:ptCount val="8"/>
                <c:pt idx="0">
                  <c:v>0.13660245183887915</c:v>
                </c:pt>
                <c:pt idx="1">
                  <c:v>2.9772329246935202E-2</c:v>
                </c:pt>
                <c:pt idx="2">
                  <c:v>5.2539404553415062E-2</c:v>
                </c:pt>
                <c:pt idx="3">
                  <c:v>5.2539404553415062E-3</c:v>
                </c:pt>
                <c:pt idx="4">
                  <c:v>4.0280210157618207E-2</c:v>
                </c:pt>
                <c:pt idx="5">
                  <c:v>1.0507880910683012E-2</c:v>
                </c:pt>
                <c:pt idx="6">
                  <c:v>7.0052539404553416E-3</c:v>
                </c:pt>
                <c:pt idx="7">
                  <c:v>1.2259194395796848E-2</c:v>
                </c:pt>
              </c:numCache>
            </c:numRef>
          </c:val>
          <c:extLst>
            <c:ext xmlns:c16="http://schemas.microsoft.com/office/drawing/2014/chart" uri="{C3380CC4-5D6E-409C-BE32-E72D297353CC}">
              <c16:uniqueId val="{00000001-EF8C-4A0F-BF45-838B0CAA163B}"/>
            </c:ext>
          </c:extLst>
        </c:ser>
        <c:dLbls>
          <c:showLegendKey val="0"/>
          <c:showVal val="1"/>
          <c:showCatName val="0"/>
          <c:showSerName val="0"/>
          <c:showPercent val="0"/>
          <c:showBubbleSize val="0"/>
        </c:dLbls>
        <c:gapWidth val="150"/>
        <c:axId val="152968576"/>
        <c:axId val="153007232"/>
      </c:barChart>
      <c:catAx>
        <c:axId val="152968576"/>
        <c:scaling>
          <c:orientation val="maxMin"/>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3007232"/>
        <c:crosses val="autoZero"/>
        <c:auto val="1"/>
        <c:lblAlgn val="ctr"/>
        <c:lblOffset val="100"/>
        <c:noMultiLvlLbl val="0"/>
      </c:catAx>
      <c:valAx>
        <c:axId val="153007232"/>
        <c:scaling>
          <c:orientation val="minMax"/>
        </c:scaling>
        <c:delete val="1"/>
        <c:axPos val="t"/>
        <c:numFmt formatCode="###0%" sourceLinked="1"/>
        <c:majorTickMark val="none"/>
        <c:minorTickMark val="none"/>
        <c:tickLblPos val="nextTo"/>
        <c:crossAx val="152968576"/>
        <c:crosses val="autoZero"/>
        <c:crossBetween val="between"/>
      </c:valAx>
      <c:spPr>
        <a:noFill/>
        <a:ln>
          <a:noFill/>
        </a:ln>
        <a:effectLst/>
      </c:spPr>
    </c:plotArea>
    <c:legend>
      <c:legendPos val="t"/>
      <c:layout>
        <c:manualLayout>
          <c:xMode val="edge"/>
          <c:yMode val="edge"/>
          <c:x val="0.37671333886152214"/>
          <c:y val="7.4779264688214747E-2"/>
          <c:w val="0.37936388842188318"/>
          <c:h val="5.106469344755891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ysClr val="window" lastClr="FFFFFF">
        <a:lumMod val="95000"/>
      </a:sysClr>
    </a:solidFill>
    <a:ln>
      <a:noFill/>
    </a:ln>
    <a:effectLst/>
  </c:spPr>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GB"/>
              <a:t>All</a:t>
            </a:r>
          </a:p>
        </c:rich>
      </c:tx>
      <c:overlay val="0"/>
    </c:title>
    <c:autoTitleDeleted val="0"/>
    <c:plotArea>
      <c:layout>
        <c:manualLayout>
          <c:layoutTarget val="inner"/>
          <c:xMode val="edge"/>
          <c:yMode val="edge"/>
          <c:x val="0.22981091358092401"/>
          <c:y val="0.18820026590126401"/>
          <c:w val="0.54321938073555998"/>
          <c:h val="0.70956034531872103"/>
        </c:manualLayout>
      </c:layout>
      <c:doughnutChart>
        <c:varyColors val="1"/>
        <c:dLbls>
          <c:showLegendKey val="0"/>
          <c:showVal val="1"/>
          <c:showCatName val="1"/>
          <c:showSerName val="0"/>
          <c:showPercent val="0"/>
          <c:showBubbleSize val="0"/>
          <c:showLeaderLines val="0"/>
        </c:dLbls>
        <c:firstSliceAng val="0"/>
        <c:holeSize val="50"/>
      </c:doughnutChart>
    </c:plotArea>
    <c:plotVisOnly val="1"/>
    <c:dispBlanksAs val="gap"/>
    <c:showDLblsOverMax val="0"/>
    <c:extLst>
      <c:ext xmlns:c16r3="http://schemas.microsoft.com/office/drawing/2017/03/chart" uri="{56B9EC1D-385E-4148-901F-78D8002777C0}">
        <c16r3:dataDisplayOptions16>
          <c16r3:dispNaAsBlank val="1"/>
        </c16r3:dataDisplayOptions16>
      </c:ext>
    </c:extLst>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cap="none" spc="0" baseline="0">
                <a:ln w="0"/>
                <a:solidFill>
                  <a:schemeClr val="accent1">
                    <a:lumMod val="75000"/>
                  </a:schemeClr>
                </a:solidFill>
                <a:effectLst>
                  <a:outerShdw blurRad="38100" dist="25400" dir="5400000" algn="ctr" rotWithShape="0">
                    <a:srgbClr val="6E747A">
                      <a:alpha val="43000"/>
                    </a:srgbClr>
                  </a:outerShdw>
                </a:effectLst>
                <a:latin typeface="+mn-lt"/>
                <a:ea typeface="+mn-ea"/>
                <a:cs typeface="+mn-cs"/>
              </a:defRPr>
            </a:pPr>
            <a:r>
              <a:rPr lang="en-US" b="0" cap="none" spc="0" dirty="0">
                <a:ln w="0"/>
                <a:solidFill>
                  <a:schemeClr val="accent1">
                    <a:lumMod val="75000"/>
                  </a:schemeClr>
                </a:solidFill>
                <a:effectLst>
                  <a:outerShdw blurRad="38100" dist="25400" dir="5400000" algn="ctr" rotWithShape="0">
                    <a:srgbClr val="6E747A">
                      <a:alpha val="43000"/>
                    </a:srgbClr>
                  </a:outerShdw>
                </a:effectLst>
              </a:rPr>
              <a:t>Trend Analysis</a:t>
            </a:r>
          </a:p>
        </c:rich>
      </c:tx>
      <c:overlay val="0"/>
      <c:spPr>
        <a:noFill/>
        <a:ln>
          <a:noFill/>
        </a:ln>
        <a:effectLst/>
      </c:spPr>
    </c:title>
    <c:autoTitleDeleted val="0"/>
    <c:plotArea>
      <c:layout>
        <c:manualLayout>
          <c:layoutTarget val="inner"/>
          <c:xMode val="edge"/>
          <c:yMode val="edge"/>
          <c:x val="9.0605111270300573E-4"/>
          <c:y val="0.11534744078090017"/>
          <c:w val="0.98455704200004168"/>
          <c:h val="0.69267831915665701"/>
        </c:manualLayout>
      </c:layout>
      <c:barChart>
        <c:barDir val="col"/>
        <c:grouping val="clustered"/>
        <c:varyColors val="0"/>
        <c:ser>
          <c:idx val="5"/>
          <c:order val="0"/>
          <c:tx>
            <c:strRef>
              <c:f>Sheet1!$E$1</c:f>
              <c:strCache>
                <c:ptCount val="1"/>
                <c:pt idx="0">
                  <c:v>Q4 2022</c:v>
                </c:pt>
              </c:strCache>
            </c:strRef>
          </c:tx>
          <c:spPr>
            <a:solidFill>
              <a:schemeClr val="accent2">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Yes</c:v>
                </c:pt>
              </c:strCache>
            </c:strRef>
          </c:cat>
          <c:val>
            <c:numRef>
              <c:f>Sheet1!$E$2</c:f>
              <c:numCache>
                <c:formatCode>0%</c:formatCode>
                <c:ptCount val="1"/>
                <c:pt idx="0">
                  <c:v>0.72</c:v>
                </c:pt>
              </c:numCache>
            </c:numRef>
          </c:val>
          <c:extLst>
            <c:ext xmlns:c16="http://schemas.microsoft.com/office/drawing/2014/chart" uri="{C3380CC4-5D6E-409C-BE32-E72D297353CC}">
              <c16:uniqueId val="{00000004-B1D5-40E8-A5FF-AE6BB1FCC532}"/>
            </c:ext>
          </c:extLst>
        </c:ser>
        <c:ser>
          <c:idx val="6"/>
          <c:order val="1"/>
          <c:tx>
            <c:strRef>
              <c:f>Sheet1!$F$1</c:f>
              <c:strCache>
                <c:ptCount val="1"/>
                <c:pt idx="0">
                  <c:v>Q1 2023</c:v>
                </c:pt>
              </c:strCache>
            </c:strRef>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Yes</c:v>
                </c:pt>
              </c:strCache>
            </c:strRef>
          </c:cat>
          <c:val>
            <c:numRef>
              <c:f>Sheet1!$F$2</c:f>
              <c:numCache>
                <c:formatCode>0%</c:formatCode>
                <c:ptCount val="1"/>
                <c:pt idx="0">
                  <c:v>0.44</c:v>
                </c:pt>
              </c:numCache>
            </c:numRef>
          </c:val>
          <c:extLst>
            <c:ext xmlns:c16="http://schemas.microsoft.com/office/drawing/2014/chart" uri="{C3380CC4-5D6E-409C-BE32-E72D297353CC}">
              <c16:uniqueId val="{00000004-3A1A-427F-A857-5DD8F0F37A19}"/>
            </c:ext>
          </c:extLst>
        </c:ser>
        <c:ser>
          <c:idx val="7"/>
          <c:order val="2"/>
          <c:tx>
            <c:strRef>
              <c:f>Sheet1!$G$1</c:f>
              <c:strCache>
                <c:ptCount val="1"/>
                <c:pt idx="0">
                  <c:v>Q2 2023</c:v>
                </c:pt>
              </c:strCache>
            </c:strRef>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Yes</c:v>
                </c:pt>
              </c:strCache>
            </c:strRef>
          </c:cat>
          <c:val>
            <c:numRef>
              <c:f>Sheet1!$G$2</c:f>
              <c:numCache>
                <c:formatCode>0%</c:formatCode>
                <c:ptCount val="1"/>
                <c:pt idx="0">
                  <c:v>0.69</c:v>
                </c:pt>
              </c:numCache>
            </c:numRef>
          </c:val>
          <c:extLst>
            <c:ext xmlns:c16="http://schemas.microsoft.com/office/drawing/2014/chart" uri="{C3380CC4-5D6E-409C-BE32-E72D297353CC}">
              <c16:uniqueId val="{00000004-6293-4469-97FD-E29F2B321DAE}"/>
            </c:ext>
          </c:extLst>
        </c:ser>
        <c:ser>
          <c:idx val="8"/>
          <c:order val="3"/>
          <c:tx>
            <c:strRef>
              <c:f>Sheet1!$H$1</c:f>
              <c:strCache>
                <c:ptCount val="1"/>
                <c:pt idx="0">
                  <c:v>Q3 2023</c:v>
                </c:pt>
              </c:strCache>
            </c:strRef>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Yes</c:v>
                </c:pt>
              </c:strCache>
            </c:strRef>
          </c:cat>
          <c:val>
            <c:numRef>
              <c:f>Sheet1!$H$2</c:f>
              <c:numCache>
                <c:formatCode>0%</c:formatCode>
                <c:ptCount val="1"/>
                <c:pt idx="0">
                  <c:v>0.38</c:v>
                </c:pt>
              </c:numCache>
            </c:numRef>
          </c:val>
          <c:extLst>
            <c:ext xmlns:c16="http://schemas.microsoft.com/office/drawing/2014/chart" uri="{C3380CC4-5D6E-409C-BE32-E72D297353CC}">
              <c16:uniqueId val="{00000004-A7BF-4250-93C5-DDE92CB06C6B}"/>
            </c:ext>
          </c:extLst>
        </c:ser>
        <c:ser>
          <c:idx val="9"/>
          <c:order val="4"/>
          <c:tx>
            <c:strRef>
              <c:f>Sheet1!$I$1</c:f>
              <c:strCache>
                <c:ptCount val="1"/>
                <c:pt idx="0">
                  <c:v>Q1 2024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Yes</c:v>
                </c:pt>
              </c:strCache>
            </c:strRef>
          </c:cat>
          <c:val>
            <c:numRef>
              <c:f>Sheet1!$I$2</c:f>
              <c:numCache>
                <c:formatCode>0%</c:formatCode>
                <c:ptCount val="1"/>
                <c:pt idx="0">
                  <c:v>0.45</c:v>
                </c:pt>
              </c:numCache>
            </c:numRef>
          </c:val>
          <c:extLst>
            <c:ext xmlns:c16="http://schemas.microsoft.com/office/drawing/2014/chart" uri="{C3380CC4-5D6E-409C-BE32-E72D297353CC}">
              <c16:uniqueId val="{00000000-03E7-43A5-BF5E-18B562F57A6F}"/>
            </c:ext>
          </c:extLst>
        </c:ser>
        <c:ser>
          <c:idx val="10"/>
          <c:order val="5"/>
          <c:tx>
            <c:strRef>
              <c:f>Sheet1!$J$1</c:f>
              <c:strCache>
                <c:ptCount val="1"/>
                <c:pt idx="0">
                  <c:v>Q2 2024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Yes</c:v>
                </c:pt>
              </c:strCache>
            </c:strRef>
          </c:cat>
          <c:val>
            <c:numRef>
              <c:f>Sheet1!$J$2</c:f>
              <c:numCache>
                <c:formatCode>0%</c:formatCode>
                <c:ptCount val="1"/>
                <c:pt idx="0">
                  <c:v>0.61</c:v>
                </c:pt>
              </c:numCache>
            </c:numRef>
          </c:val>
          <c:extLst>
            <c:ext xmlns:c16="http://schemas.microsoft.com/office/drawing/2014/chart" uri="{C3380CC4-5D6E-409C-BE32-E72D297353CC}">
              <c16:uniqueId val="{00000001-03E7-43A5-BF5E-18B562F57A6F}"/>
            </c:ext>
          </c:extLst>
        </c:ser>
        <c:ser>
          <c:idx val="0"/>
          <c:order val="6"/>
          <c:tx>
            <c:strRef>
              <c:f>Sheet1!$K$1</c:f>
              <c:strCache>
                <c:ptCount val="1"/>
                <c:pt idx="0">
                  <c:v>Q4 2024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Yes</c:v>
                </c:pt>
              </c:strCache>
            </c:strRef>
          </c:cat>
          <c:val>
            <c:numRef>
              <c:f>Sheet1!$K$2</c:f>
              <c:numCache>
                <c:formatCode>0%</c:formatCode>
                <c:ptCount val="1"/>
                <c:pt idx="0">
                  <c:v>0.44</c:v>
                </c:pt>
              </c:numCache>
            </c:numRef>
          </c:val>
          <c:extLst>
            <c:ext xmlns:c16="http://schemas.microsoft.com/office/drawing/2014/chart" uri="{C3380CC4-5D6E-409C-BE32-E72D297353CC}">
              <c16:uniqueId val="{00000000-59A1-45B7-B290-0A0CC8D3E20F}"/>
            </c:ext>
          </c:extLst>
        </c:ser>
        <c:ser>
          <c:idx val="1"/>
          <c:order val="7"/>
          <c:tx>
            <c:strRef>
              <c:f>Sheet1!$L$1</c:f>
              <c:strCache>
                <c:ptCount val="1"/>
                <c:pt idx="0">
                  <c:v>Q2 2025</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Yes</c:v>
                </c:pt>
              </c:strCache>
            </c:strRef>
          </c:cat>
          <c:val>
            <c:numRef>
              <c:f>Sheet1!$L$2</c:f>
              <c:numCache>
                <c:formatCode>0%</c:formatCode>
                <c:ptCount val="1"/>
                <c:pt idx="0">
                  <c:v>0.47</c:v>
                </c:pt>
              </c:numCache>
            </c:numRef>
          </c:val>
          <c:extLst>
            <c:ext xmlns:c16="http://schemas.microsoft.com/office/drawing/2014/chart" uri="{C3380CC4-5D6E-409C-BE32-E72D297353CC}">
              <c16:uniqueId val="{00000001-59A1-45B7-B290-0A0CC8D3E20F}"/>
            </c:ext>
          </c:extLst>
        </c:ser>
        <c:ser>
          <c:idx val="11"/>
          <c:order val="8"/>
          <c:tx>
            <c:strRef>
              <c:f>Sheet1!$M$1</c:f>
              <c:strCache>
                <c:ptCount val="1"/>
                <c:pt idx="0">
                  <c:v>Q4 2025</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Yes</c:v>
                </c:pt>
              </c:strCache>
            </c:strRef>
          </c:cat>
          <c:val>
            <c:numRef>
              <c:f>Sheet1!$M$2</c:f>
              <c:numCache>
                <c:formatCode>0%</c:formatCode>
                <c:ptCount val="1"/>
                <c:pt idx="0">
                  <c:v>0.42</c:v>
                </c:pt>
              </c:numCache>
            </c:numRef>
          </c:val>
          <c:extLst>
            <c:ext xmlns:c16="http://schemas.microsoft.com/office/drawing/2014/chart" uri="{C3380CC4-5D6E-409C-BE32-E72D297353CC}">
              <c16:uniqueId val="{00000002-59A1-45B7-B290-0A0CC8D3E20F}"/>
            </c:ext>
          </c:extLst>
        </c:ser>
        <c:dLbls>
          <c:dLblPos val="outEnd"/>
          <c:showLegendKey val="0"/>
          <c:showVal val="1"/>
          <c:showCatName val="0"/>
          <c:showSerName val="0"/>
          <c:showPercent val="0"/>
          <c:showBubbleSize val="0"/>
        </c:dLbls>
        <c:gapWidth val="130"/>
        <c:overlap val="-25"/>
        <c:axId val="174585344"/>
        <c:axId val="174586880"/>
      </c:barChart>
      <c:catAx>
        <c:axId val="174585344"/>
        <c:scaling>
          <c:orientation val="minMax"/>
        </c:scaling>
        <c:delete val="1"/>
        <c:axPos val="b"/>
        <c:numFmt formatCode="General" sourceLinked="1"/>
        <c:majorTickMark val="none"/>
        <c:minorTickMark val="none"/>
        <c:tickLblPos val="nextTo"/>
        <c:crossAx val="174586880"/>
        <c:crosses val="autoZero"/>
        <c:auto val="1"/>
        <c:lblAlgn val="ctr"/>
        <c:lblOffset val="100"/>
        <c:noMultiLvlLbl val="0"/>
      </c:catAx>
      <c:valAx>
        <c:axId val="174586880"/>
        <c:scaling>
          <c:orientation val="minMax"/>
        </c:scaling>
        <c:delete val="1"/>
        <c:axPos val="l"/>
        <c:numFmt formatCode="0%" sourceLinked="1"/>
        <c:majorTickMark val="none"/>
        <c:minorTickMark val="none"/>
        <c:tickLblPos val="nextTo"/>
        <c:crossAx val="174585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0">
      <a:solidFill>
        <a:schemeClr val="tx1"/>
      </a:solidFill>
    </a:ln>
    <a:effectLst/>
  </c:spPr>
  <c:txPr>
    <a:bodyPr/>
    <a:lstStyle/>
    <a:p>
      <a:pPr>
        <a:defRPr sz="16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r>
              <a:rPr lang="en-GB" sz="2400" dirty="0"/>
              <a:t>Overall</a:t>
            </a:r>
            <a:r>
              <a:rPr lang="en-GB" sz="2400" baseline="0" dirty="0"/>
              <a:t> in current wave</a:t>
            </a:r>
            <a:endParaRPr lang="en-GB" sz="2400" dirty="0"/>
          </a:p>
        </c:rich>
      </c:tx>
      <c:layout>
        <c:manualLayout>
          <c:xMode val="edge"/>
          <c:yMode val="edge"/>
          <c:x val="0.19125530993696385"/>
          <c:y val="3.9058382636270282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GB"/>
        </a:p>
      </c:txPr>
    </c:title>
    <c:autoTitleDeleted val="0"/>
    <c:plotArea>
      <c:layout>
        <c:manualLayout>
          <c:layoutTarget val="inner"/>
          <c:xMode val="edge"/>
          <c:yMode val="edge"/>
          <c:x val="0.22981091358092401"/>
          <c:y val="0.18820026590126401"/>
          <c:w val="0.54321938073555998"/>
          <c:h val="0.70956034531872103"/>
        </c:manualLayout>
      </c:layout>
      <c:doughnutChart>
        <c:varyColors val="1"/>
        <c:ser>
          <c:idx val="1"/>
          <c:order val="0"/>
          <c:tx>
            <c:strRef>
              <c:f>Sheet1!$B$1</c:f>
              <c:strCache>
                <c:ptCount val="1"/>
                <c:pt idx="0">
                  <c:v>Q1 2025</c:v>
                </c:pt>
              </c:strCache>
            </c:strRef>
          </c:tx>
          <c:dPt>
            <c:idx val="0"/>
            <c:bubble3D val="0"/>
            <c:spPr>
              <a:solidFill>
                <a:schemeClr val="accent4">
                  <a:shade val="76000"/>
                </a:schemeClr>
              </a:solidFill>
              <a:ln>
                <a:noFill/>
              </a:ln>
              <a:effectLst/>
            </c:spPr>
            <c:extLst>
              <c:ext xmlns:c16="http://schemas.microsoft.com/office/drawing/2014/chart" uri="{C3380CC4-5D6E-409C-BE32-E72D297353CC}">
                <c16:uniqueId val="{00000001-E858-46AA-9EE0-F97598962524}"/>
              </c:ext>
            </c:extLst>
          </c:dPt>
          <c:dPt>
            <c:idx val="1"/>
            <c:bubble3D val="0"/>
            <c:spPr>
              <a:solidFill>
                <a:schemeClr val="accent4">
                  <a:tint val="77000"/>
                </a:schemeClr>
              </a:solidFill>
              <a:ln>
                <a:noFill/>
              </a:ln>
              <a:effectLst/>
            </c:spPr>
            <c:extLst>
              <c:ext xmlns:c16="http://schemas.microsoft.com/office/drawing/2014/chart" uri="{C3380CC4-5D6E-409C-BE32-E72D297353CC}">
                <c16:uniqueId val="{00000003-E858-46AA-9EE0-F97598962524}"/>
              </c:ext>
            </c:extLst>
          </c:dPt>
          <c:dLbls>
            <c:dLbl>
              <c:idx val="0"/>
              <c:layout>
                <c:manualLayout>
                  <c:x val="0.16699089477271625"/>
                  <c:y val="-9.560552655145236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58-46AA-9EE0-F97598962524}"/>
                </c:ext>
              </c:extLst>
            </c:dLbl>
            <c:dLbl>
              <c:idx val="1"/>
              <c:layout>
                <c:manualLayout>
                  <c:x val="-0.15182173212547101"/>
                  <c:y val="8.959914692242591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58-46AA-9EE0-F97598962524}"/>
                </c:ext>
              </c:extLst>
            </c:dLbl>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0.42</c:v>
                </c:pt>
                <c:pt idx="1">
                  <c:v>0.57999999999999996</c:v>
                </c:pt>
              </c:numCache>
            </c:numRef>
          </c:val>
          <c:extLst>
            <c:ext xmlns:c16="http://schemas.microsoft.com/office/drawing/2014/chart" uri="{C3380CC4-5D6E-409C-BE32-E72D297353CC}">
              <c16:uniqueId val="{00000004-E858-46AA-9EE0-F97598962524}"/>
            </c:ext>
          </c:extLst>
        </c:ser>
        <c:dLbls>
          <c:showLegendKey val="0"/>
          <c:showVal val="1"/>
          <c:showCatName val="1"/>
          <c:showSerName val="0"/>
          <c:showPercent val="0"/>
          <c:showBubbleSize val="0"/>
          <c:showLeaderLines val="0"/>
        </c:dLbls>
        <c:firstSliceAng val="0"/>
        <c:holeSize val="5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60" b="0" i="0" u="none" strike="noStrike" kern="1200" cap="none" spc="0" baseline="0">
                <a:ln w="0"/>
                <a:solidFill>
                  <a:schemeClr val="accent1">
                    <a:lumMod val="75000"/>
                  </a:schemeClr>
                </a:solidFill>
                <a:effectLst>
                  <a:outerShdw blurRad="38100" dist="25400" dir="5400000" algn="ctr" rotWithShape="0">
                    <a:srgbClr val="6E747A">
                      <a:alpha val="43000"/>
                    </a:srgbClr>
                  </a:outerShdw>
                </a:effectLst>
                <a:latin typeface="+mn-lt"/>
                <a:ea typeface="+mn-ea"/>
                <a:cs typeface="+mn-cs"/>
              </a:defRPr>
            </a:pPr>
            <a:r>
              <a:rPr lang="en-GB" b="0" cap="none" spc="0" dirty="0">
                <a:ln w="0"/>
                <a:solidFill>
                  <a:schemeClr val="accent1">
                    <a:lumMod val="75000"/>
                  </a:schemeClr>
                </a:solidFill>
                <a:effectLst>
                  <a:outerShdw blurRad="38100" dist="25400" dir="5400000" algn="ctr" rotWithShape="0">
                    <a:srgbClr val="6E747A">
                      <a:alpha val="43000"/>
                    </a:srgbClr>
                  </a:outerShdw>
                </a:effectLst>
              </a:rPr>
              <a:t>Breakdown by Business Type</a:t>
            </a:r>
          </a:p>
        </c:rich>
      </c:tx>
      <c:overlay val="0"/>
      <c:spPr>
        <a:noFill/>
        <a:ln>
          <a:noFill/>
        </a:ln>
        <a:effectLst/>
      </c:spPr>
      <c:txPr>
        <a:bodyPr rot="0" spcFirstLastPara="1" vertOverflow="ellipsis" vert="horz" wrap="square" anchor="ctr" anchorCtr="1"/>
        <a:lstStyle/>
        <a:p>
          <a:pPr>
            <a:defRPr sz="2160" b="0" i="0" u="none" strike="noStrike" kern="1200" cap="none" spc="0" baseline="0">
              <a:ln w="0"/>
              <a:solidFill>
                <a:schemeClr val="accent1">
                  <a:lumMod val="75000"/>
                </a:schemeClr>
              </a:solidFill>
              <a:effectLst>
                <a:outerShdw blurRad="38100" dist="25400" dir="5400000" algn="ctr" rotWithShape="0">
                  <a:srgbClr val="6E747A">
                    <a:alpha val="43000"/>
                  </a:srgbClr>
                </a:outerShdw>
              </a:effectLst>
              <a:latin typeface="+mn-lt"/>
              <a:ea typeface="+mn-ea"/>
              <a:cs typeface="+mn-cs"/>
            </a:defRPr>
          </a:pPr>
          <a:endParaRPr lang="en-US"/>
        </a:p>
      </c:txPr>
    </c:title>
    <c:autoTitleDeleted val="0"/>
    <c:plotArea>
      <c:layout>
        <c:manualLayout>
          <c:layoutTarget val="inner"/>
          <c:xMode val="edge"/>
          <c:yMode val="edge"/>
          <c:x val="3.5303513794170439E-2"/>
          <c:y val="0.33023451807202531"/>
          <c:w val="0.95145766853301561"/>
          <c:h val="0.52315618041430301"/>
        </c:manualLayout>
      </c:layout>
      <c:barChart>
        <c:barDir val="col"/>
        <c:grouping val="clustered"/>
        <c:varyColors val="0"/>
        <c:ser>
          <c:idx val="1"/>
          <c:order val="0"/>
          <c:tx>
            <c:strRef>
              <c:f>Sheet1!$B$1</c:f>
              <c:strCache>
                <c:ptCount val="1"/>
                <c:pt idx="0">
                  <c:v>Manufacturing</c:v>
                </c:pt>
              </c:strCache>
            </c:strRef>
          </c:tx>
          <c:spPr>
            <a:solidFill>
              <a:schemeClr val="accent1">
                <a:lumMod val="90000"/>
                <a:lumOff val="10000"/>
              </a:schemeClr>
            </a:soli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0-4A8E-474D-93B9-559B3AFDEE06}"/>
              </c:ext>
            </c:extLst>
          </c:dPt>
          <c:dPt>
            <c:idx val="1"/>
            <c:invertIfNegative val="0"/>
            <c:bubble3D val="0"/>
            <c:extLst>
              <c:ext xmlns:c16="http://schemas.microsoft.com/office/drawing/2014/chart" uri="{C3380CC4-5D6E-409C-BE32-E72D297353CC}">
                <c16:uniqueId val="{00000001-4A8E-474D-93B9-559B3AFDEE06}"/>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lt1">
                          <a:lumMod val="95000"/>
                          <a:alpha val="54000"/>
                        </a:schemeClr>
                      </a:solidFill>
                      <a:prstDash val="solid"/>
                      <a:round/>
                    </a:ln>
                    <a:effectLst/>
                  </c:spPr>
                </c15:leaderLines>
              </c:ext>
            </c:extLst>
          </c:dLbls>
          <c:cat>
            <c:strRef>
              <c:f>Sheet1!$A$2:$A$3</c:f>
              <c:strCache>
                <c:ptCount val="2"/>
                <c:pt idx="0">
                  <c:v>Yes</c:v>
                </c:pt>
                <c:pt idx="1">
                  <c:v>No</c:v>
                </c:pt>
              </c:strCache>
            </c:strRef>
          </c:cat>
          <c:val>
            <c:numRef>
              <c:f>Sheet1!$B$2:$B$3</c:f>
              <c:numCache>
                <c:formatCode>###0%</c:formatCode>
                <c:ptCount val="2"/>
                <c:pt idx="0">
                  <c:v>0.46153846153846151</c:v>
                </c:pt>
                <c:pt idx="1">
                  <c:v>0.53846153846153844</c:v>
                </c:pt>
              </c:numCache>
            </c:numRef>
          </c:val>
          <c:extLst>
            <c:ext xmlns:c16="http://schemas.microsoft.com/office/drawing/2014/chart" uri="{C3380CC4-5D6E-409C-BE32-E72D297353CC}">
              <c16:uniqueId val="{00000002-4A8E-474D-93B9-559B3AFDEE06}"/>
            </c:ext>
          </c:extLst>
        </c:ser>
        <c:ser>
          <c:idx val="2"/>
          <c:order val="1"/>
          <c:tx>
            <c:strRef>
              <c:f>Sheet1!$C$1</c:f>
              <c:strCache>
                <c:ptCount val="1"/>
                <c:pt idx="0">
                  <c:v>Services</c:v>
                </c:pt>
              </c:strCache>
            </c:strRef>
          </c:tx>
          <c:spPr>
            <a:solidFill>
              <a:schemeClr val="bg2">
                <a:lumMod val="5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lt1">
                          <a:lumMod val="95000"/>
                          <a:alpha val="54000"/>
                        </a:schemeClr>
                      </a:solidFill>
                      <a:prstDash val="solid"/>
                      <a:round/>
                    </a:ln>
                    <a:effectLst/>
                  </c:spPr>
                </c15:leaderLines>
              </c:ext>
            </c:extLst>
          </c:dLbls>
          <c:cat>
            <c:strRef>
              <c:f>Sheet1!$A$2:$A$3</c:f>
              <c:strCache>
                <c:ptCount val="2"/>
                <c:pt idx="0">
                  <c:v>Yes</c:v>
                </c:pt>
                <c:pt idx="1">
                  <c:v>No</c:v>
                </c:pt>
              </c:strCache>
            </c:strRef>
          </c:cat>
          <c:val>
            <c:numRef>
              <c:f>Sheet1!$C$2:$C$3</c:f>
              <c:numCache>
                <c:formatCode>###0%</c:formatCode>
                <c:ptCount val="2"/>
                <c:pt idx="0">
                  <c:v>0.39898989898989901</c:v>
                </c:pt>
                <c:pt idx="1">
                  <c:v>0.60101010101010099</c:v>
                </c:pt>
              </c:numCache>
            </c:numRef>
          </c:val>
          <c:extLst>
            <c:ext xmlns:c16="http://schemas.microsoft.com/office/drawing/2014/chart" uri="{C3380CC4-5D6E-409C-BE32-E72D297353CC}">
              <c16:uniqueId val="{00000003-4A8E-474D-93B9-559B3AFDEE06}"/>
            </c:ext>
          </c:extLst>
        </c:ser>
        <c:ser>
          <c:idx val="0"/>
          <c:order val="2"/>
          <c:tx>
            <c:strRef>
              <c:f>Sheet1!$D$1</c:f>
              <c:strCache>
                <c:ptCount val="1"/>
                <c:pt idx="0">
                  <c:v>Trade</c:v>
                </c:pt>
              </c:strCache>
            </c:strRef>
          </c:tx>
          <c:spPr>
            <a:solidFill>
              <a:srgbClr val="FFFF00"/>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lt1">
                          <a:lumMod val="95000"/>
                          <a:alpha val="54000"/>
                        </a:schemeClr>
                      </a:solidFill>
                      <a:prstDash val="solid"/>
                      <a:round/>
                    </a:ln>
                    <a:effectLst/>
                  </c:spPr>
                </c15:leaderLines>
              </c:ext>
            </c:extLst>
          </c:dLbls>
          <c:cat>
            <c:strRef>
              <c:f>Sheet1!$A$2:$A$3</c:f>
              <c:strCache>
                <c:ptCount val="2"/>
                <c:pt idx="0">
                  <c:v>Yes</c:v>
                </c:pt>
                <c:pt idx="1">
                  <c:v>No</c:v>
                </c:pt>
              </c:strCache>
            </c:strRef>
          </c:cat>
          <c:val>
            <c:numRef>
              <c:f>Sheet1!$D$2:$D$3</c:f>
              <c:numCache>
                <c:formatCode>###0%</c:formatCode>
                <c:ptCount val="2"/>
                <c:pt idx="0">
                  <c:v>0.6</c:v>
                </c:pt>
                <c:pt idx="1">
                  <c:v>0.4</c:v>
                </c:pt>
              </c:numCache>
            </c:numRef>
          </c:val>
          <c:extLst>
            <c:ext xmlns:c16="http://schemas.microsoft.com/office/drawing/2014/chart" uri="{C3380CC4-5D6E-409C-BE32-E72D297353CC}">
              <c16:uniqueId val="{00000004-4A8E-474D-93B9-559B3AFDEE06}"/>
            </c:ext>
          </c:extLst>
        </c:ser>
        <c:dLbls>
          <c:showLegendKey val="0"/>
          <c:showVal val="1"/>
          <c:showCatName val="0"/>
          <c:showSerName val="0"/>
          <c:showPercent val="0"/>
          <c:showBubbleSize val="0"/>
        </c:dLbls>
        <c:gapWidth val="120"/>
        <c:overlap val="-25"/>
        <c:axId val="180671616"/>
        <c:axId val="180673152"/>
      </c:barChart>
      <c:catAx>
        <c:axId val="1806716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0673152"/>
        <c:crosses val="autoZero"/>
        <c:auto val="1"/>
        <c:lblAlgn val="ctr"/>
        <c:lblOffset val="100"/>
        <c:noMultiLvlLbl val="0"/>
      </c:catAx>
      <c:valAx>
        <c:axId val="180673152"/>
        <c:scaling>
          <c:orientation val="minMax"/>
        </c:scaling>
        <c:delete val="1"/>
        <c:axPos val="l"/>
        <c:numFmt formatCode="###0%" sourceLinked="1"/>
        <c:majorTickMark val="none"/>
        <c:minorTickMark val="none"/>
        <c:tickLblPos val="nextTo"/>
        <c:crossAx val="1806716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w="31750" cap="flat" cmpd="sng" algn="ctr">
      <a:solidFill>
        <a:schemeClr val="accent1">
          <a:lumMod val="75000"/>
          <a:alpha val="74000"/>
        </a:schemeClr>
      </a:solidFill>
      <a:prstDash val="solid"/>
      <a:miter lim="800000"/>
    </a:ln>
    <a:effectLst/>
  </c:spPr>
  <c:txPr>
    <a:bodyPr/>
    <a:lstStyle/>
    <a:p>
      <a:pPr>
        <a:defRPr sz="18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cap="none" spc="0">
                <a:ln w="0"/>
                <a:solidFill>
                  <a:schemeClr val="accent1">
                    <a:lumMod val="75000"/>
                  </a:schemeClr>
                </a:solidFill>
                <a:effectLst>
                  <a:outerShdw blurRad="38100" dist="25400" dir="5400000" algn="ctr" rotWithShape="0">
                    <a:srgbClr val="6E747A">
                      <a:alpha val="43000"/>
                    </a:srgbClr>
                  </a:outerShdw>
                </a:effectLst>
              </a:defRPr>
            </a:pPr>
            <a:r>
              <a:rPr lang="en-US" b="0" cap="none" spc="0" dirty="0">
                <a:ln w="0"/>
                <a:solidFill>
                  <a:schemeClr val="accent1">
                    <a:lumMod val="75000"/>
                  </a:schemeClr>
                </a:solidFill>
                <a:effectLst>
                  <a:outerShdw blurRad="38100" dist="25400" dir="5400000" algn="ctr" rotWithShape="0">
                    <a:srgbClr val="6E747A">
                      <a:alpha val="43000"/>
                    </a:srgbClr>
                  </a:outerShdw>
                </a:effectLst>
              </a:rPr>
              <a:t>Breakdown</a:t>
            </a:r>
            <a:r>
              <a:rPr lang="en-US" b="0" cap="none" spc="0" baseline="0" dirty="0">
                <a:ln w="0"/>
                <a:solidFill>
                  <a:schemeClr val="accent1">
                    <a:lumMod val="75000"/>
                  </a:schemeClr>
                </a:solidFill>
                <a:effectLst>
                  <a:outerShdw blurRad="38100" dist="25400" dir="5400000" algn="ctr" rotWithShape="0">
                    <a:srgbClr val="6E747A">
                      <a:alpha val="43000"/>
                    </a:srgbClr>
                  </a:outerShdw>
                </a:effectLst>
              </a:rPr>
              <a:t> by Business Type</a:t>
            </a:r>
            <a:endParaRPr lang="en-US" b="0" cap="none" spc="0" dirty="0">
              <a:ln w="0"/>
              <a:solidFill>
                <a:schemeClr val="accent1">
                  <a:lumMod val="75000"/>
                </a:schemeClr>
              </a:solidFill>
              <a:effectLst>
                <a:outerShdw blurRad="38100" dist="25400" dir="5400000" algn="ctr" rotWithShape="0">
                  <a:srgbClr val="6E747A">
                    <a:alpha val="43000"/>
                  </a:srgbClr>
                </a:outerShdw>
              </a:effectLst>
            </a:endParaRPr>
          </a:p>
        </c:rich>
      </c:tx>
      <c:overlay val="0"/>
    </c:title>
    <c:autoTitleDeleted val="0"/>
    <c:plotArea>
      <c:layout>
        <c:manualLayout>
          <c:layoutTarget val="inner"/>
          <c:xMode val="edge"/>
          <c:yMode val="edge"/>
          <c:x val="2.479794282739356E-2"/>
          <c:y val="0.27483335327163189"/>
          <c:w val="0.964453156856107"/>
          <c:h val="0.57627644076473183"/>
        </c:manualLayout>
      </c:layout>
      <c:barChart>
        <c:barDir val="col"/>
        <c:grouping val="clustered"/>
        <c:varyColors val="0"/>
        <c:ser>
          <c:idx val="1"/>
          <c:order val="0"/>
          <c:tx>
            <c:strRef>
              <c:f>Sheet1!$B$1</c:f>
              <c:strCache>
                <c:ptCount val="1"/>
                <c:pt idx="0">
                  <c:v>Manufacturing</c:v>
                </c:pt>
              </c:strCache>
            </c:strRef>
          </c:tx>
          <c:spPr>
            <a:solidFill>
              <a:schemeClr val="accent1">
                <a:lumMod val="90000"/>
                <a:lumOff val="10000"/>
              </a:schemeClr>
            </a:soli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1-ADA3-9B4C-A0BB-035E49E98D8E}"/>
              </c:ext>
            </c:extLst>
          </c:dPt>
          <c:dPt>
            <c:idx val="1"/>
            <c:invertIfNegative val="0"/>
            <c:bubble3D val="0"/>
            <c:extLst>
              <c:ext xmlns:c16="http://schemas.microsoft.com/office/drawing/2014/chart" uri="{C3380CC4-5D6E-409C-BE32-E72D297353CC}">
                <c16:uniqueId val="{00000003-ADA3-9B4C-A0BB-035E49E98D8E}"/>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Worse</c:v>
                </c:pt>
                <c:pt idx="1">
                  <c:v>Better</c:v>
                </c:pt>
                <c:pt idx="2">
                  <c:v>Same</c:v>
                </c:pt>
              </c:strCache>
            </c:strRef>
          </c:cat>
          <c:val>
            <c:numRef>
              <c:f>Sheet1!$B$2:$B$4</c:f>
              <c:numCache>
                <c:formatCode>###0%</c:formatCode>
                <c:ptCount val="3"/>
                <c:pt idx="0">
                  <c:v>0.28205128205128205</c:v>
                </c:pt>
                <c:pt idx="1">
                  <c:v>0.58974358974358976</c:v>
                </c:pt>
                <c:pt idx="2">
                  <c:v>0.12820512820512819</c:v>
                </c:pt>
              </c:numCache>
            </c:numRef>
          </c:val>
          <c:extLst>
            <c:ext xmlns:c16="http://schemas.microsoft.com/office/drawing/2014/chart" uri="{C3380CC4-5D6E-409C-BE32-E72D297353CC}">
              <c16:uniqueId val="{00000008-ADA3-9B4C-A0BB-035E49E98D8E}"/>
            </c:ext>
          </c:extLst>
        </c:ser>
        <c:ser>
          <c:idx val="0"/>
          <c:order val="1"/>
          <c:tx>
            <c:strRef>
              <c:f>Sheet1!$C$1</c:f>
              <c:strCache>
                <c:ptCount val="1"/>
                <c:pt idx="0">
                  <c:v>Services</c:v>
                </c:pt>
              </c:strCache>
            </c:strRef>
          </c:tx>
          <c:spPr>
            <a:solidFill>
              <a:schemeClr val="bg2">
                <a:lumMod val="5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Worse</c:v>
                </c:pt>
                <c:pt idx="1">
                  <c:v>Better</c:v>
                </c:pt>
                <c:pt idx="2">
                  <c:v>Same</c:v>
                </c:pt>
              </c:strCache>
            </c:strRef>
          </c:cat>
          <c:val>
            <c:numRef>
              <c:f>Sheet1!$C$2:$C$4</c:f>
              <c:numCache>
                <c:formatCode>###0%</c:formatCode>
                <c:ptCount val="3"/>
                <c:pt idx="0">
                  <c:v>0.35353535353535359</c:v>
                </c:pt>
                <c:pt idx="1">
                  <c:v>0.45959595959595956</c:v>
                </c:pt>
                <c:pt idx="2">
                  <c:v>0.18686868686868688</c:v>
                </c:pt>
              </c:numCache>
            </c:numRef>
          </c:val>
          <c:extLst>
            <c:ext xmlns:c16="http://schemas.microsoft.com/office/drawing/2014/chart" uri="{C3380CC4-5D6E-409C-BE32-E72D297353CC}">
              <c16:uniqueId val="{00000009-1987-3D40-B763-A9F6AF2C54A7}"/>
            </c:ext>
          </c:extLst>
        </c:ser>
        <c:ser>
          <c:idx val="2"/>
          <c:order val="2"/>
          <c:tx>
            <c:strRef>
              <c:f>Sheet1!$D$1</c:f>
              <c:strCache>
                <c:ptCount val="1"/>
                <c:pt idx="0">
                  <c:v>Trade</c:v>
                </c:pt>
              </c:strCache>
            </c:strRef>
          </c:tx>
          <c:spPr>
            <a:solidFill>
              <a:schemeClr val="accent6">
                <a:lumMod val="75000"/>
              </a:schemeClr>
            </a:solidFill>
          </c:spPr>
          <c:invertIfNegative val="0"/>
          <c:dLbls>
            <c:spPr>
              <a:noFill/>
              <a:ln>
                <a:noFill/>
              </a:ln>
              <a:effectLst/>
            </c:spPr>
            <c:txPr>
              <a:bodyPr/>
              <a:lstStyle/>
              <a:p>
                <a:pPr>
                  <a:defRPr>
                    <a:solidFill>
                      <a:schemeClr val="tx1">
                        <a:lumMod val="65000"/>
                        <a:lumOff val="3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Worse</c:v>
                </c:pt>
                <c:pt idx="1">
                  <c:v>Better</c:v>
                </c:pt>
                <c:pt idx="2">
                  <c:v>Same</c:v>
                </c:pt>
              </c:strCache>
            </c:strRef>
          </c:cat>
          <c:val>
            <c:numRef>
              <c:f>Sheet1!$D$2:$D$4</c:f>
              <c:numCache>
                <c:formatCode>###0%</c:formatCode>
                <c:ptCount val="3"/>
                <c:pt idx="0">
                  <c:v>0.35</c:v>
                </c:pt>
                <c:pt idx="1">
                  <c:v>0.4</c:v>
                </c:pt>
                <c:pt idx="2">
                  <c:v>0.25</c:v>
                </c:pt>
              </c:numCache>
            </c:numRef>
          </c:val>
          <c:extLst>
            <c:ext xmlns:c16="http://schemas.microsoft.com/office/drawing/2014/chart" uri="{C3380CC4-5D6E-409C-BE32-E72D297353CC}">
              <c16:uniqueId val="{00000004-7AE3-4099-BB50-F3FFE7C1422F}"/>
            </c:ext>
          </c:extLst>
        </c:ser>
        <c:dLbls>
          <c:showLegendKey val="0"/>
          <c:showVal val="1"/>
          <c:showCatName val="0"/>
          <c:showSerName val="0"/>
          <c:showPercent val="0"/>
          <c:showBubbleSize val="0"/>
        </c:dLbls>
        <c:gapWidth val="150"/>
        <c:overlap val="-25"/>
        <c:axId val="183248768"/>
        <c:axId val="183250304"/>
      </c:barChart>
      <c:catAx>
        <c:axId val="1832487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3250304"/>
        <c:crosses val="autoZero"/>
        <c:auto val="1"/>
        <c:lblAlgn val="ctr"/>
        <c:lblOffset val="100"/>
        <c:noMultiLvlLbl val="0"/>
      </c:catAx>
      <c:valAx>
        <c:axId val="183250304"/>
        <c:scaling>
          <c:orientation val="minMax"/>
        </c:scaling>
        <c:delete val="1"/>
        <c:axPos val="l"/>
        <c:numFmt formatCode="###0%" sourceLinked="1"/>
        <c:majorTickMark val="none"/>
        <c:minorTickMark val="none"/>
        <c:tickLblPos val="nextTo"/>
        <c:crossAx val="18324876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0">
      <a:solidFill>
        <a:schemeClr val="accent1">
          <a:lumMod val="75000"/>
          <a:alpha val="74000"/>
        </a:schemeClr>
      </a:solidFill>
    </a:ln>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solidFill>
                  <a:schemeClr val="bg1"/>
                </a:solidFill>
              </a:rPr>
              <a:t>Future Business Situation Score</a:t>
            </a:r>
          </a:p>
        </c:rich>
      </c:tx>
      <c:layout>
        <c:manualLayout>
          <c:xMode val="edge"/>
          <c:yMode val="edge"/>
          <c:x val="0.20108178713664801"/>
          <c:y val="2.4265523160601658E-2"/>
        </c:manualLayout>
      </c:layout>
      <c:overlay val="0"/>
      <c:spPr>
        <a:solidFill>
          <a:schemeClr val="tx1"/>
        </a:solidFill>
        <a:ln>
          <a:noFill/>
        </a:ln>
        <a:effectLst/>
      </c:spPr>
    </c:title>
    <c:autoTitleDeleted val="0"/>
    <c:plotArea>
      <c:layout>
        <c:manualLayout>
          <c:layoutTarget val="inner"/>
          <c:xMode val="edge"/>
          <c:yMode val="edge"/>
          <c:x val="0.1023281390499232"/>
          <c:y val="0.10526821544001214"/>
          <c:w val="0.95175438596491224"/>
          <c:h val="0.86634328358208956"/>
        </c:manualLayout>
      </c:layout>
      <c:lineChart>
        <c:grouping val="standard"/>
        <c:varyColors val="0"/>
        <c:ser>
          <c:idx val="0"/>
          <c:order val="0"/>
          <c:spPr>
            <a:ln w="28575" cap="rnd">
              <a:solidFill>
                <a:schemeClr val="accent1"/>
              </a:solidFill>
              <a:round/>
            </a:ln>
            <a:effectLst/>
          </c:spPr>
          <c:marker>
            <c:symbol val="circle"/>
            <c:size val="5"/>
          </c:marker>
          <c:dLbls>
            <c:dLbl>
              <c:idx val="1"/>
              <c:layout>
                <c:manualLayout>
                  <c:x val="-1.9270438032671887E-2"/>
                  <c:y val="-2.48491377146886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66-46CD-A7EE-778A89EE6721}"/>
                </c:ext>
              </c:extLst>
            </c:dLbl>
            <c:dLbl>
              <c:idx val="2"/>
              <c:layout>
                <c:manualLayout>
                  <c:x val="-4.1063364391971349E-2"/>
                  <c:y val="3.0102707161532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66-46CD-A7EE-778A89EE6721}"/>
                </c:ext>
              </c:extLst>
            </c:dLbl>
            <c:dLbl>
              <c:idx val="3"/>
              <c:layout>
                <c:manualLayout>
                  <c:x val="-2.7987608576391671E-2"/>
                  <c:y val="-2.4849137714688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66-46CD-A7EE-778A89EE6721}"/>
                </c:ext>
              </c:extLst>
            </c:dLbl>
            <c:dLbl>
              <c:idx val="4"/>
              <c:layout>
                <c:manualLayout>
                  <c:x val="-8.8642813765373196E-2"/>
                  <c:y val="1.527747825897324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66-46CD-A7EE-778A89EE6721}"/>
                </c:ext>
              </c:extLst>
            </c:dLbl>
            <c:dLbl>
              <c:idx val="5"/>
              <c:layout>
                <c:manualLayout>
                  <c:x val="-7.3387765313863609E-2"/>
                  <c:y val="1.6914264391239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566-46CD-A7EE-778A89EE6721}"/>
                </c:ext>
              </c:extLst>
            </c:dLbl>
            <c:dLbl>
              <c:idx val="6"/>
              <c:layout>
                <c:manualLayout>
                  <c:x val="-3.6339790503054525E-2"/>
                  <c:y val="2.5706559571434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66-46CD-A7EE-778A89EE6721}"/>
                </c:ext>
              </c:extLst>
            </c:dLbl>
            <c:dLbl>
              <c:idx val="8"/>
              <c:layout>
                <c:manualLayout>
                  <c:x val="-6.1238123069631487E-3"/>
                  <c:y val="-1.8254916329542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566-46CD-A7EE-778A89EE6721}"/>
                </c:ext>
              </c:extLst>
            </c:dLbl>
            <c:dLbl>
              <c:idx val="9"/>
              <c:layout>
                <c:manualLayout>
                  <c:x val="-4.2877668410844366E-2"/>
                  <c:y val="3.6696928546678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566-46CD-A7EE-778A89EE6721}"/>
                </c:ext>
              </c:extLst>
            </c:dLbl>
            <c:dLbl>
              <c:idx val="10"/>
              <c:layout>
                <c:manualLayout>
                  <c:x val="-7.8111339202780433E-2"/>
                  <c:y val="-9.462621149346825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566-46CD-A7EE-778A89EE6721}"/>
                </c:ext>
              </c:extLst>
            </c:dLbl>
            <c:dLbl>
              <c:idx val="12"/>
              <c:layout>
                <c:manualLayout>
                  <c:x val="-6.2868302600445226E-3"/>
                  <c:y val="4.109307613677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0A-4487-8194-BE156C2BA1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Sheet1!$A$3:$A$15</c:f>
              <c:strCache>
                <c:ptCount val="13"/>
                <c:pt idx="0">
                  <c:v>Q4 2020</c:v>
                </c:pt>
                <c:pt idx="1">
                  <c:v>Q2 2021</c:v>
                </c:pt>
                <c:pt idx="2">
                  <c:v>Q4 2021</c:v>
                </c:pt>
                <c:pt idx="3">
                  <c:v>Q1 2022</c:v>
                </c:pt>
                <c:pt idx="4">
                  <c:v>Q4 2022</c:v>
                </c:pt>
                <c:pt idx="5">
                  <c:v>Q1 2023</c:v>
                </c:pt>
                <c:pt idx="6">
                  <c:v>Q2 2023</c:v>
                </c:pt>
                <c:pt idx="7">
                  <c:v>Q3 2023</c:v>
                </c:pt>
                <c:pt idx="8">
                  <c:v>Q1 2024</c:v>
                </c:pt>
                <c:pt idx="9">
                  <c:v>Q2 2024</c:v>
                </c:pt>
                <c:pt idx="10">
                  <c:v>Q4 2024</c:v>
                </c:pt>
                <c:pt idx="11">
                  <c:v>Q2 2025</c:v>
                </c:pt>
                <c:pt idx="12">
                  <c:v>Q4 2025</c:v>
                </c:pt>
              </c:strCache>
            </c:strRef>
          </c:cat>
          <c:val>
            <c:numRef>
              <c:f>Sheet1!$B$3:$B$15</c:f>
              <c:numCache>
                <c:formatCode>0%</c:formatCode>
                <c:ptCount val="13"/>
                <c:pt idx="0">
                  <c:v>0.44</c:v>
                </c:pt>
                <c:pt idx="1">
                  <c:v>0.41</c:v>
                </c:pt>
                <c:pt idx="2">
                  <c:v>0.22</c:v>
                </c:pt>
                <c:pt idx="3">
                  <c:v>0.4</c:v>
                </c:pt>
                <c:pt idx="4">
                  <c:v>-0.1</c:v>
                </c:pt>
                <c:pt idx="5">
                  <c:v>-0.22</c:v>
                </c:pt>
                <c:pt idx="6">
                  <c:v>-0.2</c:v>
                </c:pt>
                <c:pt idx="7">
                  <c:v>0.22</c:v>
                </c:pt>
                <c:pt idx="8">
                  <c:v>0.04</c:v>
                </c:pt>
                <c:pt idx="9">
                  <c:v>-0.14000000000000001</c:v>
                </c:pt>
                <c:pt idx="10">
                  <c:v>0.21</c:v>
                </c:pt>
                <c:pt idx="11">
                  <c:v>0.22</c:v>
                </c:pt>
                <c:pt idx="12">
                  <c:v>0.12</c:v>
                </c:pt>
              </c:numCache>
            </c:numRef>
          </c:val>
          <c:smooth val="0"/>
          <c:extLst>
            <c:ext xmlns:c16="http://schemas.microsoft.com/office/drawing/2014/chart" uri="{C3380CC4-5D6E-409C-BE32-E72D297353CC}">
              <c16:uniqueId val="{00000001-161D-49CC-9BA9-012598586EAE}"/>
            </c:ext>
          </c:extLst>
        </c:ser>
        <c:dLbls>
          <c:showLegendKey val="0"/>
          <c:showVal val="1"/>
          <c:showCatName val="0"/>
          <c:showSerName val="0"/>
          <c:showPercent val="0"/>
          <c:showBubbleSize val="0"/>
        </c:dLbls>
        <c:marker val="1"/>
        <c:smooth val="0"/>
        <c:axId val="254432768"/>
        <c:axId val="255279488"/>
      </c:lineChart>
      <c:catAx>
        <c:axId val="2544327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55279488"/>
        <c:crosses val="autoZero"/>
        <c:auto val="1"/>
        <c:lblAlgn val="ctr"/>
        <c:lblOffset val="100"/>
        <c:noMultiLvlLbl val="0"/>
      </c:catAx>
      <c:valAx>
        <c:axId val="255279488"/>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54432768"/>
        <c:crossesAt val="1"/>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1508097475338366E-2"/>
          <c:y val="0.23752712437738047"/>
          <c:w val="0.95698376437325772"/>
          <c:h val="0.62004246071644664"/>
        </c:manualLayout>
      </c:layout>
      <c:barChart>
        <c:barDir val="col"/>
        <c:grouping val="clustered"/>
        <c:varyColors val="0"/>
        <c:ser>
          <c:idx val="3"/>
          <c:order val="0"/>
          <c:tx>
            <c:strRef>
              <c:f>Sheet1!$B$1</c:f>
              <c:strCache>
                <c:ptCount val="1"/>
                <c:pt idx="0">
                  <c:v>Q2 2024</c:v>
                </c:pt>
              </c:strCache>
            </c:strRef>
          </c:tx>
          <c:spPr>
            <a:solidFill>
              <a:schemeClr val="accent2">
                <a:lumMod val="75000"/>
              </a:schemeClr>
            </a:solidFill>
          </c:spPr>
          <c:invertIfNegative val="0"/>
          <c:dPt>
            <c:idx val="0"/>
            <c:invertIfNegative val="0"/>
            <c:bubble3D val="0"/>
            <c:extLst>
              <c:ext xmlns:c16="http://schemas.microsoft.com/office/drawing/2014/chart" uri="{C3380CC4-5D6E-409C-BE32-E72D297353CC}">
                <c16:uniqueId val="{00000001-7AB7-47EA-9F6E-4D4E0F2226F1}"/>
              </c:ext>
            </c:extLst>
          </c:dPt>
          <c:dPt>
            <c:idx val="1"/>
            <c:invertIfNegative val="0"/>
            <c:bubble3D val="0"/>
            <c:extLst>
              <c:ext xmlns:c16="http://schemas.microsoft.com/office/drawing/2014/chart" uri="{C3380CC4-5D6E-409C-BE32-E72D297353CC}">
                <c16:uniqueId val="{00000003-7AB7-47EA-9F6E-4D4E0F2226F1}"/>
              </c:ext>
            </c:extLst>
          </c:dPt>
          <c:dPt>
            <c:idx val="2"/>
            <c:invertIfNegative val="0"/>
            <c:bubble3D val="0"/>
            <c:extLst>
              <c:ext xmlns:c16="http://schemas.microsoft.com/office/drawing/2014/chart" uri="{C3380CC4-5D6E-409C-BE32-E72D297353CC}">
                <c16:uniqueId val="{00000005-7AB7-47EA-9F6E-4D4E0F2226F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Worse</c:v>
                </c:pt>
                <c:pt idx="1">
                  <c:v>Better</c:v>
                </c:pt>
                <c:pt idx="2">
                  <c:v>Same</c:v>
                </c:pt>
              </c:strCache>
            </c:strRef>
          </c:cat>
          <c:val>
            <c:numRef>
              <c:f>Sheet1!$B$2:$B$4</c:f>
              <c:numCache>
                <c:formatCode>0%</c:formatCode>
                <c:ptCount val="3"/>
                <c:pt idx="0">
                  <c:v>0.54</c:v>
                </c:pt>
                <c:pt idx="1">
                  <c:v>0.24</c:v>
                </c:pt>
                <c:pt idx="2">
                  <c:v>0.21</c:v>
                </c:pt>
              </c:numCache>
            </c:numRef>
          </c:val>
          <c:extLst>
            <c:ext xmlns:c16="http://schemas.microsoft.com/office/drawing/2014/chart" uri="{C3380CC4-5D6E-409C-BE32-E72D297353CC}">
              <c16:uniqueId val="{00000006-7AB7-47EA-9F6E-4D4E0F2226F1}"/>
            </c:ext>
          </c:extLst>
        </c:ser>
        <c:ser>
          <c:idx val="0"/>
          <c:order val="1"/>
          <c:tx>
            <c:strRef>
              <c:f>Sheet1!$C$1</c:f>
              <c:strCache>
                <c:ptCount val="1"/>
                <c:pt idx="0">
                  <c:v>Q4 2024</c:v>
                </c:pt>
              </c:strCache>
            </c:strRef>
          </c:tx>
          <c:spPr>
            <a:solidFill>
              <a:schemeClr val="accent5"/>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Worse</c:v>
                </c:pt>
                <c:pt idx="1">
                  <c:v>Better</c:v>
                </c:pt>
                <c:pt idx="2">
                  <c:v>Same</c:v>
                </c:pt>
              </c:strCache>
            </c:strRef>
          </c:cat>
          <c:val>
            <c:numRef>
              <c:f>Sheet1!$C$2:$C$4</c:f>
              <c:numCache>
                <c:formatCode>0%</c:formatCode>
                <c:ptCount val="3"/>
                <c:pt idx="0">
                  <c:v>0.38</c:v>
                </c:pt>
                <c:pt idx="1">
                  <c:v>0.41</c:v>
                </c:pt>
                <c:pt idx="2">
                  <c:v>0.21</c:v>
                </c:pt>
              </c:numCache>
            </c:numRef>
          </c:val>
          <c:extLst>
            <c:ext xmlns:c16="http://schemas.microsoft.com/office/drawing/2014/chart" uri="{C3380CC4-5D6E-409C-BE32-E72D297353CC}">
              <c16:uniqueId val="{00000006-409F-4070-91C6-D5907E4910EE}"/>
            </c:ext>
          </c:extLst>
        </c:ser>
        <c:ser>
          <c:idx val="1"/>
          <c:order val="2"/>
          <c:tx>
            <c:strRef>
              <c:f>Sheet1!$D$1</c:f>
              <c:strCache>
                <c:ptCount val="1"/>
                <c:pt idx="0">
                  <c:v>Q2 2025</c:v>
                </c:pt>
              </c:strCache>
            </c:strRef>
          </c:tx>
          <c:spPr>
            <a:solidFill>
              <a:srgbClr val="FFC107"/>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Worse</c:v>
                </c:pt>
                <c:pt idx="1">
                  <c:v>Better</c:v>
                </c:pt>
                <c:pt idx="2">
                  <c:v>Same</c:v>
                </c:pt>
              </c:strCache>
            </c:strRef>
          </c:cat>
          <c:val>
            <c:numRef>
              <c:f>Sheet1!$D$2:$D$4</c:f>
              <c:numCache>
                <c:formatCode>0%</c:formatCode>
                <c:ptCount val="3"/>
                <c:pt idx="0">
                  <c:v>0.34</c:v>
                </c:pt>
                <c:pt idx="1">
                  <c:v>0.46</c:v>
                </c:pt>
                <c:pt idx="2">
                  <c:v>0.2</c:v>
                </c:pt>
              </c:numCache>
            </c:numRef>
          </c:val>
          <c:extLst>
            <c:ext xmlns:c16="http://schemas.microsoft.com/office/drawing/2014/chart" uri="{C3380CC4-5D6E-409C-BE32-E72D297353CC}">
              <c16:uniqueId val="{00000007-409F-4070-91C6-D5907E4910EE}"/>
            </c:ext>
          </c:extLst>
        </c:ser>
        <c:ser>
          <c:idx val="2"/>
          <c:order val="3"/>
          <c:tx>
            <c:strRef>
              <c:f>Sheet1!$E$1</c:f>
              <c:strCache>
                <c:ptCount val="1"/>
                <c:pt idx="0">
                  <c:v>Q4 2025</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Worse</c:v>
                </c:pt>
                <c:pt idx="1">
                  <c:v>Better</c:v>
                </c:pt>
                <c:pt idx="2">
                  <c:v>Same</c:v>
                </c:pt>
              </c:strCache>
            </c:strRef>
          </c:cat>
          <c:val>
            <c:numRef>
              <c:f>Sheet1!$E$2:$E$4</c:f>
              <c:numCache>
                <c:formatCode>###0%</c:formatCode>
                <c:ptCount val="3"/>
                <c:pt idx="0">
                  <c:v>0.32224168126094566</c:v>
                </c:pt>
                <c:pt idx="1">
                  <c:v>0.46234676007005254</c:v>
                </c:pt>
                <c:pt idx="2">
                  <c:v>0.21541155866900177</c:v>
                </c:pt>
              </c:numCache>
            </c:numRef>
          </c:val>
          <c:extLst>
            <c:ext xmlns:c16="http://schemas.microsoft.com/office/drawing/2014/chart" uri="{C3380CC4-5D6E-409C-BE32-E72D297353CC}">
              <c16:uniqueId val="{00000003-1FBE-48D2-A766-D5AECD763A39}"/>
            </c:ext>
          </c:extLst>
        </c:ser>
        <c:dLbls>
          <c:showLegendKey val="0"/>
          <c:showVal val="1"/>
          <c:showCatName val="0"/>
          <c:showSerName val="0"/>
          <c:showPercent val="0"/>
          <c:showBubbleSize val="0"/>
        </c:dLbls>
        <c:gapWidth val="90"/>
        <c:overlap val="-25"/>
        <c:axId val="186165504"/>
        <c:axId val="186171392"/>
      </c:barChart>
      <c:catAx>
        <c:axId val="18616550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6171392"/>
        <c:crosses val="autoZero"/>
        <c:auto val="1"/>
        <c:lblAlgn val="ctr"/>
        <c:lblOffset val="100"/>
        <c:noMultiLvlLbl val="0"/>
      </c:catAx>
      <c:valAx>
        <c:axId val="186171392"/>
        <c:scaling>
          <c:orientation val="minMax"/>
        </c:scaling>
        <c:delete val="1"/>
        <c:axPos val="l"/>
        <c:numFmt formatCode="0%" sourceLinked="1"/>
        <c:majorTickMark val="none"/>
        <c:minorTickMark val="none"/>
        <c:tickLblPos val="nextTo"/>
        <c:crossAx val="186165504"/>
        <c:crosses val="autoZero"/>
        <c:crossBetween val="between"/>
      </c:valAx>
      <c:spPr>
        <a:noFill/>
        <a:ln>
          <a:noFill/>
        </a:ln>
        <a:effectLst/>
      </c:spPr>
    </c:plotArea>
    <c:legend>
      <c:legendPos val="t"/>
      <c:layout>
        <c:manualLayout>
          <c:xMode val="edge"/>
          <c:yMode val="edge"/>
          <c:x val="1.1701656152376283E-2"/>
          <c:y val="2.4485444174633272E-2"/>
          <c:w val="0.95497837378662009"/>
          <c:h val="0.1132663871727120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31750" cap="flat" cmpd="sng" algn="ctr">
      <a:solidFill>
        <a:schemeClr val="accent1">
          <a:lumMod val="75000"/>
          <a:alpha val="74000"/>
        </a:schemeClr>
      </a:solidFill>
      <a:prstDash val="solid"/>
      <a:miter lim="800000"/>
    </a:ln>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solidFill>
                  <a:schemeClr val="bg1"/>
                </a:solidFill>
              </a:rPr>
              <a:t>Direction of the Country</a:t>
            </a:r>
            <a:r>
              <a:rPr lang="en-US" baseline="0" dirty="0">
                <a:solidFill>
                  <a:schemeClr val="bg1"/>
                </a:solidFill>
              </a:rPr>
              <a:t> </a:t>
            </a:r>
            <a:r>
              <a:rPr lang="en-US" dirty="0">
                <a:solidFill>
                  <a:schemeClr val="bg1"/>
                </a:solidFill>
              </a:rPr>
              <a:t>Score</a:t>
            </a:r>
          </a:p>
        </c:rich>
      </c:tx>
      <c:layout>
        <c:manualLayout>
          <c:xMode val="edge"/>
          <c:yMode val="edge"/>
          <c:x val="0.24930747399563352"/>
          <c:y val="2.9218458419886094E-2"/>
        </c:manualLayout>
      </c:layout>
      <c:overlay val="0"/>
      <c:spPr>
        <a:solidFill>
          <a:schemeClr val="tx1"/>
        </a:solidFill>
        <a:ln>
          <a:noFill/>
        </a:ln>
        <a:effectLst/>
      </c:spPr>
    </c:title>
    <c:autoTitleDeleted val="0"/>
    <c:plotArea>
      <c:layout>
        <c:manualLayout>
          <c:layoutTarget val="inner"/>
          <c:xMode val="edge"/>
          <c:yMode val="edge"/>
          <c:x val="0.10249125701942872"/>
          <c:y val="9.7003752630094781E-2"/>
          <c:w val="0.95175438596491224"/>
          <c:h val="0.86634328358208956"/>
        </c:manualLayout>
      </c:layout>
      <c:lineChart>
        <c:grouping val="standard"/>
        <c:varyColors val="0"/>
        <c:ser>
          <c:idx val="0"/>
          <c:order val="0"/>
          <c:spPr>
            <a:ln w="28575" cap="rnd">
              <a:solidFill>
                <a:schemeClr val="accent1"/>
              </a:solidFill>
              <a:round/>
            </a:ln>
            <a:effectLst/>
          </c:spPr>
          <c:marker>
            <c:symbol val="circle"/>
            <c:size val="5"/>
          </c:marker>
          <c:dLbls>
            <c:dLbl>
              <c:idx val="0"/>
              <c:layout>
                <c:manualLayout>
                  <c:x val="-6.2785420841141734E-2"/>
                  <c:y val="-1.3858768739444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01-4E3E-84ED-D496674A68C3}"/>
                </c:ext>
              </c:extLst>
            </c:dLbl>
            <c:dLbl>
              <c:idx val="2"/>
              <c:layout>
                <c:manualLayout>
                  <c:x val="-8.4284228493513344E-2"/>
                  <c:y val="-2.868399764200335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01-4E3E-84ED-D496674A68C3}"/>
                </c:ext>
              </c:extLst>
            </c:dLbl>
            <c:dLbl>
              <c:idx val="3"/>
              <c:layout>
                <c:manualLayout>
                  <c:x val="-6.6849887406073769E-2"/>
                  <c:y val="3.66969285466786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01-4E3E-84ED-D496674A68C3}"/>
                </c:ext>
              </c:extLst>
            </c:dLbl>
            <c:dLbl>
              <c:idx val="4"/>
              <c:layout>
                <c:manualLayout>
                  <c:x val="-6.4670594770143822E-2"/>
                  <c:y val="3.88950023417274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01-4E3E-84ED-D496674A68C3}"/>
                </c:ext>
              </c:extLst>
            </c:dLbl>
            <c:dLbl>
              <c:idx val="5"/>
              <c:layout>
                <c:manualLayout>
                  <c:x val="-4.723625368270426E-2"/>
                  <c:y val="4.109307613677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01-4E3E-84ED-D496674A68C3}"/>
                </c:ext>
              </c:extLst>
            </c:dLbl>
            <c:dLbl>
              <c:idx val="6"/>
              <c:layout>
                <c:manualLayout>
                  <c:x val="-3.4160497867124662E-2"/>
                  <c:y val="2.79046333664832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01-4E3E-84ED-D496674A68C3}"/>
                </c:ext>
              </c:extLst>
            </c:dLbl>
            <c:dLbl>
              <c:idx val="7"/>
              <c:layout>
                <c:manualLayout>
                  <c:x val="-3.1981205231194715E-2"/>
                  <c:y val="5.4281518907069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01-4E3E-84ED-D496674A68C3}"/>
                </c:ext>
              </c:extLst>
            </c:dLbl>
            <c:dLbl>
              <c:idx val="8"/>
              <c:layout>
                <c:manualLayout>
                  <c:x val="-4.2877668410844366E-2"/>
                  <c:y val="2.79046333664832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01-4E3E-84ED-D496674A68C3}"/>
                </c:ext>
              </c:extLst>
            </c:dLbl>
            <c:dLbl>
              <c:idx val="9"/>
              <c:layout>
                <c:manualLayout>
                  <c:x val="-3.4160497867124578E-2"/>
                  <c:y val="4.109307613677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101-4E3E-84ED-D496674A68C3}"/>
                </c:ext>
              </c:extLst>
            </c:dLbl>
            <c:dLbl>
              <c:idx val="10"/>
              <c:layout>
                <c:manualLayout>
                  <c:x val="-2.3264034687474851E-2"/>
                  <c:y val="3.88950023417274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01-4E3E-84ED-D496674A68C3}"/>
                </c:ext>
              </c:extLst>
            </c:dLbl>
            <c:dLbl>
              <c:idx val="12"/>
              <c:layout>
                <c:manualLayout>
                  <c:x val="-7.2234112999583532E-3"/>
                  <c:y val="-7.1008687410714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0D-4D6E-B5BF-1F7CF7F176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Sheet1!$A$3:$A$15</c:f>
              <c:strCache>
                <c:ptCount val="13"/>
                <c:pt idx="0">
                  <c:v>Q4 2020</c:v>
                </c:pt>
                <c:pt idx="1">
                  <c:v>Q2 2021</c:v>
                </c:pt>
                <c:pt idx="2">
                  <c:v>Q4 2021</c:v>
                </c:pt>
                <c:pt idx="3">
                  <c:v>Q1 2022</c:v>
                </c:pt>
                <c:pt idx="4">
                  <c:v>Q4 2022</c:v>
                </c:pt>
                <c:pt idx="5">
                  <c:v>Q1 2023</c:v>
                </c:pt>
                <c:pt idx="6">
                  <c:v>Q2 2023</c:v>
                </c:pt>
                <c:pt idx="7">
                  <c:v>Q3 2023</c:v>
                </c:pt>
                <c:pt idx="8">
                  <c:v>Q1 2024</c:v>
                </c:pt>
                <c:pt idx="9">
                  <c:v>Q2 2024</c:v>
                </c:pt>
                <c:pt idx="10">
                  <c:v>Q4 2024</c:v>
                </c:pt>
                <c:pt idx="11">
                  <c:v>Q2 2025</c:v>
                </c:pt>
                <c:pt idx="12">
                  <c:v>Q4 2025</c:v>
                </c:pt>
              </c:strCache>
            </c:strRef>
          </c:cat>
          <c:val>
            <c:numRef>
              <c:f>Sheet1!$B$3:$B$15</c:f>
              <c:numCache>
                <c:formatCode>0%</c:formatCode>
                <c:ptCount val="13"/>
                <c:pt idx="0">
                  <c:v>0.06</c:v>
                </c:pt>
                <c:pt idx="1">
                  <c:v>0.26</c:v>
                </c:pt>
                <c:pt idx="2">
                  <c:v>-0.18</c:v>
                </c:pt>
                <c:pt idx="3">
                  <c:v>-0.12</c:v>
                </c:pt>
                <c:pt idx="4">
                  <c:v>-0.75</c:v>
                </c:pt>
                <c:pt idx="5">
                  <c:v>-0.79</c:v>
                </c:pt>
                <c:pt idx="6">
                  <c:v>-0.77</c:v>
                </c:pt>
                <c:pt idx="7">
                  <c:v>-0.47</c:v>
                </c:pt>
                <c:pt idx="8">
                  <c:v>-0.6</c:v>
                </c:pt>
                <c:pt idx="9">
                  <c:v>-0.64</c:v>
                </c:pt>
                <c:pt idx="10">
                  <c:v>-0.24</c:v>
                </c:pt>
                <c:pt idx="11">
                  <c:v>-0.02</c:v>
                </c:pt>
                <c:pt idx="12">
                  <c:v>-0.08</c:v>
                </c:pt>
              </c:numCache>
            </c:numRef>
          </c:val>
          <c:smooth val="0"/>
          <c:extLst>
            <c:ext xmlns:c16="http://schemas.microsoft.com/office/drawing/2014/chart" uri="{C3380CC4-5D6E-409C-BE32-E72D297353CC}">
              <c16:uniqueId val="{00000001-F4FF-4DF8-B7CD-9E98AA31A6EE}"/>
            </c:ext>
          </c:extLst>
        </c:ser>
        <c:dLbls>
          <c:showLegendKey val="0"/>
          <c:showVal val="1"/>
          <c:showCatName val="0"/>
          <c:showSerName val="0"/>
          <c:showPercent val="0"/>
          <c:showBubbleSize val="0"/>
        </c:dLbls>
        <c:marker val="1"/>
        <c:smooth val="0"/>
        <c:axId val="264731648"/>
        <c:axId val="266359936"/>
      </c:lineChart>
      <c:catAx>
        <c:axId val="2647316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6359936"/>
        <c:crosses val="autoZero"/>
        <c:auto val="1"/>
        <c:lblAlgn val="ctr"/>
        <c:lblOffset val="100"/>
        <c:noMultiLvlLbl val="0"/>
      </c:catAx>
      <c:valAx>
        <c:axId val="266359936"/>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4731648"/>
        <c:crossesAt val="1"/>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5048579011148305"/>
          <c:w val="1"/>
          <c:h val="0.70690511587435645"/>
        </c:manualLayout>
      </c:layout>
      <c:barChart>
        <c:barDir val="col"/>
        <c:grouping val="clustered"/>
        <c:varyColors val="0"/>
        <c:ser>
          <c:idx val="5"/>
          <c:order val="0"/>
          <c:tx>
            <c:strRef>
              <c:f>Sheet1!$E$1</c:f>
              <c:strCache>
                <c:ptCount val="1"/>
                <c:pt idx="0">
                  <c:v>Q4 2022</c:v>
                </c:pt>
              </c:strCache>
            </c:strRef>
          </c:tx>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Sheet1!$E$2:$E$5</c:f>
              <c:numCache>
                <c:formatCode>###0%</c:formatCode>
                <c:ptCount val="4"/>
                <c:pt idx="0">
                  <c:v>0.05</c:v>
                </c:pt>
                <c:pt idx="1">
                  <c:v>0.30106100795755969</c:v>
                </c:pt>
                <c:pt idx="2">
                  <c:v>0.33289124668435011</c:v>
                </c:pt>
                <c:pt idx="3">
                  <c:v>0.32095490716180369</c:v>
                </c:pt>
              </c:numCache>
            </c:numRef>
          </c:val>
          <c:extLst>
            <c:ext xmlns:c16="http://schemas.microsoft.com/office/drawing/2014/chart" uri="{C3380CC4-5D6E-409C-BE32-E72D297353CC}">
              <c16:uniqueId val="{00000003-C291-4594-B4DD-D25A3BBAFBB8}"/>
            </c:ext>
          </c:extLst>
        </c:ser>
        <c:ser>
          <c:idx val="6"/>
          <c:order val="1"/>
          <c:tx>
            <c:strRef>
              <c:f>Sheet1!$F$1</c:f>
              <c:strCache>
                <c:ptCount val="1"/>
                <c:pt idx="0">
                  <c:v>Q1 2023</c:v>
                </c:pt>
              </c:strCache>
            </c:strRef>
          </c:tx>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Sheet1!$F$2:$F$5</c:f>
              <c:numCache>
                <c:formatCode>###0%</c:formatCode>
                <c:ptCount val="4"/>
                <c:pt idx="0">
                  <c:v>0.03</c:v>
                </c:pt>
                <c:pt idx="1">
                  <c:v>0.31467181467181465</c:v>
                </c:pt>
                <c:pt idx="2">
                  <c:v>0.27220077220077221</c:v>
                </c:pt>
                <c:pt idx="3">
                  <c:v>0.38610038610038605</c:v>
                </c:pt>
              </c:numCache>
            </c:numRef>
          </c:val>
          <c:extLst>
            <c:ext xmlns:c16="http://schemas.microsoft.com/office/drawing/2014/chart" uri="{C3380CC4-5D6E-409C-BE32-E72D297353CC}">
              <c16:uniqueId val="{00000004-C291-4594-B4DD-D25A3BBAFBB8}"/>
            </c:ext>
          </c:extLst>
        </c:ser>
        <c:ser>
          <c:idx val="7"/>
          <c:order val="2"/>
          <c:tx>
            <c:strRef>
              <c:f>Sheet1!$G$1</c:f>
              <c:strCache>
                <c:ptCount val="1"/>
                <c:pt idx="0">
                  <c:v>Q2 2023</c:v>
                </c:pt>
              </c:strCache>
            </c:strRef>
          </c:tx>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Sheet1!$G$2:$G$5</c:f>
              <c:numCache>
                <c:formatCode>###0%</c:formatCode>
                <c:ptCount val="4"/>
                <c:pt idx="0">
                  <c:v>3.949730700179533E-2</c:v>
                </c:pt>
                <c:pt idx="1">
                  <c:v>0.33213644524236985</c:v>
                </c:pt>
                <c:pt idx="2">
                  <c:v>0.24236983842010773</c:v>
                </c:pt>
                <c:pt idx="3">
                  <c:v>0.3859964093357271</c:v>
                </c:pt>
              </c:numCache>
            </c:numRef>
          </c:val>
          <c:extLst>
            <c:ext xmlns:c16="http://schemas.microsoft.com/office/drawing/2014/chart" uri="{C3380CC4-5D6E-409C-BE32-E72D297353CC}">
              <c16:uniqueId val="{00000005-C291-4594-B4DD-D25A3BBAFBB8}"/>
            </c:ext>
          </c:extLst>
        </c:ser>
        <c:ser>
          <c:idx val="8"/>
          <c:order val="3"/>
          <c:tx>
            <c:strRef>
              <c:f>Sheet1!$H$1</c:f>
              <c:strCache>
                <c:ptCount val="1"/>
                <c:pt idx="0">
                  <c:v>Q3 2023</c:v>
                </c:pt>
              </c:strCache>
            </c:strRef>
          </c:tx>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Sheet1!$H$2:$H$5</c:f>
              <c:numCache>
                <c:formatCode>0%</c:formatCode>
                <c:ptCount val="4"/>
                <c:pt idx="0">
                  <c:v>0.03</c:v>
                </c:pt>
                <c:pt idx="1">
                  <c:v>0.46</c:v>
                </c:pt>
                <c:pt idx="2">
                  <c:v>0.31</c:v>
                </c:pt>
                <c:pt idx="3">
                  <c:v>0.19</c:v>
                </c:pt>
              </c:numCache>
            </c:numRef>
          </c:val>
          <c:extLst>
            <c:ext xmlns:c16="http://schemas.microsoft.com/office/drawing/2014/chart" uri="{C3380CC4-5D6E-409C-BE32-E72D297353CC}">
              <c16:uniqueId val="{00000006-C291-4594-B4DD-D25A3BBAFBB8}"/>
            </c:ext>
          </c:extLst>
        </c:ser>
        <c:ser>
          <c:idx val="9"/>
          <c:order val="4"/>
          <c:tx>
            <c:strRef>
              <c:f>Sheet1!$I$1</c:f>
              <c:strCache>
                <c:ptCount val="1"/>
                <c:pt idx="0">
                  <c:v>Q1 2024</c:v>
                </c:pt>
              </c:strCache>
            </c:strRef>
          </c:tx>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Sheet1!$I$2:$I$5</c:f>
              <c:numCache>
                <c:formatCode>0%</c:formatCode>
                <c:ptCount val="4"/>
                <c:pt idx="0">
                  <c:v>0.05</c:v>
                </c:pt>
                <c:pt idx="1">
                  <c:v>0.48</c:v>
                </c:pt>
                <c:pt idx="2">
                  <c:v>0.28999999999999998</c:v>
                </c:pt>
                <c:pt idx="3">
                  <c:v>0.18</c:v>
                </c:pt>
              </c:numCache>
            </c:numRef>
          </c:val>
          <c:extLst>
            <c:ext xmlns:c16="http://schemas.microsoft.com/office/drawing/2014/chart" uri="{C3380CC4-5D6E-409C-BE32-E72D297353CC}">
              <c16:uniqueId val="{00000007-C291-4594-B4DD-D25A3BBAFBB8}"/>
            </c:ext>
          </c:extLst>
        </c:ser>
        <c:ser>
          <c:idx val="10"/>
          <c:order val="5"/>
          <c:tx>
            <c:strRef>
              <c:f>Sheet1!$J$1</c:f>
              <c:strCache>
                <c:ptCount val="1"/>
                <c:pt idx="0">
                  <c:v>Q2 2024</c:v>
                </c:pt>
              </c:strCache>
            </c:strRef>
          </c:tx>
          <c:invertIfNegative val="0"/>
          <c:dLbls>
            <c:dLbl>
              <c:idx val="2"/>
              <c:layout>
                <c:manualLayout>
                  <c:x val="1.2723779471454201E-3"/>
                  <c:y val="-7.38683027041615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291-4594-B4DD-D25A3BBAFBB8}"/>
                </c:ext>
              </c:extLst>
            </c:dLbl>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Sheet1!$J$2:$J$5</c:f>
              <c:numCache>
                <c:formatCode>###0%</c:formatCode>
                <c:ptCount val="4"/>
                <c:pt idx="0">
                  <c:v>6.8281938325991193E-2</c:v>
                </c:pt>
                <c:pt idx="1">
                  <c:v>0.38105726872246698</c:v>
                </c:pt>
                <c:pt idx="2">
                  <c:v>0.24229074889867841</c:v>
                </c:pt>
                <c:pt idx="3">
                  <c:v>0.30837004405286345</c:v>
                </c:pt>
              </c:numCache>
            </c:numRef>
          </c:val>
          <c:extLst>
            <c:ext xmlns:c16="http://schemas.microsoft.com/office/drawing/2014/chart" uri="{C3380CC4-5D6E-409C-BE32-E72D297353CC}">
              <c16:uniqueId val="{00000009-C291-4594-B4DD-D25A3BBAFBB8}"/>
            </c:ext>
          </c:extLst>
        </c:ser>
        <c:ser>
          <c:idx val="0"/>
          <c:order val="6"/>
          <c:tx>
            <c:strRef>
              <c:f>Sheet1!$K$1</c:f>
              <c:strCache>
                <c:ptCount val="1"/>
                <c:pt idx="0">
                  <c:v>Q4 2024</c:v>
                </c:pt>
              </c:strCache>
            </c:strRef>
          </c:tx>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Sheet1!$K$2:$K$5</c:f>
              <c:numCache>
                <c:formatCode>###0%</c:formatCode>
                <c:ptCount val="4"/>
                <c:pt idx="0">
                  <c:v>0.103734439834025</c:v>
                </c:pt>
                <c:pt idx="1">
                  <c:v>0.44605809128630708</c:v>
                </c:pt>
                <c:pt idx="2">
                  <c:v>0.20539419087136929</c:v>
                </c:pt>
                <c:pt idx="3">
                  <c:v>0.24481327800829875</c:v>
                </c:pt>
              </c:numCache>
            </c:numRef>
          </c:val>
          <c:extLst>
            <c:ext xmlns:c16="http://schemas.microsoft.com/office/drawing/2014/chart" uri="{C3380CC4-5D6E-409C-BE32-E72D297353CC}">
              <c16:uniqueId val="{00000000-0DE7-4C51-964B-D69EC98E47DE}"/>
            </c:ext>
          </c:extLst>
        </c:ser>
        <c:ser>
          <c:idx val="1"/>
          <c:order val="7"/>
          <c:tx>
            <c:strRef>
              <c:f>Sheet1!$L$1</c:f>
              <c:strCache>
                <c:ptCount val="1"/>
                <c:pt idx="0">
                  <c:v>Q2 2025</c:v>
                </c:pt>
              </c:strCache>
            </c:strRef>
          </c:tx>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Sheet1!$L$2:$L$5</c:f>
              <c:numCache>
                <c:formatCode>###0%</c:formatCode>
                <c:ptCount val="4"/>
                <c:pt idx="0">
                  <c:v>9.5419847328244281E-2</c:v>
                </c:pt>
                <c:pt idx="1">
                  <c:v>0.50954198473282442</c:v>
                </c:pt>
                <c:pt idx="2">
                  <c:v>0.20992366412213742</c:v>
                </c:pt>
                <c:pt idx="3">
                  <c:v>0.1851145038167939</c:v>
                </c:pt>
              </c:numCache>
            </c:numRef>
          </c:val>
          <c:extLst>
            <c:ext xmlns:c16="http://schemas.microsoft.com/office/drawing/2014/chart" uri="{C3380CC4-5D6E-409C-BE32-E72D297353CC}">
              <c16:uniqueId val="{00000001-0DE7-4C51-964B-D69EC98E47DE}"/>
            </c:ext>
          </c:extLst>
        </c:ser>
        <c:ser>
          <c:idx val="11"/>
          <c:order val="8"/>
          <c:tx>
            <c:strRef>
              <c:f>Sheet1!$M$1</c:f>
              <c:strCache>
                <c:ptCount val="1"/>
                <c:pt idx="0">
                  <c:v>Q4 2025</c:v>
                </c:pt>
              </c:strCache>
            </c:strRef>
          </c:tx>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Sheet1!$M$2:$M$5</c:f>
              <c:numCache>
                <c:formatCode>###0%</c:formatCode>
                <c:ptCount val="4"/>
                <c:pt idx="0">
                  <c:v>7.1803852889667244E-2</c:v>
                </c:pt>
                <c:pt idx="1">
                  <c:v>0.47285464098073554</c:v>
                </c:pt>
                <c:pt idx="2">
                  <c:v>0.23817863397548161</c:v>
                </c:pt>
                <c:pt idx="3">
                  <c:v>0.21716287215411559</c:v>
                </c:pt>
              </c:numCache>
            </c:numRef>
          </c:val>
          <c:extLst>
            <c:ext xmlns:c16="http://schemas.microsoft.com/office/drawing/2014/chart" uri="{C3380CC4-5D6E-409C-BE32-E72D297353CC}">
              <c16:uniqueId val="{00000002-0DE7-4C51-964B-D69EC98E47DE}"/>
            </c:ext>
          </c:extLst>
        </c:ser>
        <c:dLbls>
          <c:showLegendKey val="0"/>
          <c:showVal val="1"/>
          <c:showCatName val="0"/>
          <c:showSerName val="0"/>
          <c:showPercent val="0"/>
          <c:showBubbleSize val="0"/>
        </c:dLbls>
        <c:gapWidth val="265"/>
        <c:overlap val="-71"/>
        <c:axId val="150450560"/>
        <c:axId val="150452096"/>
      </c:barChart>
      <c:catAx>
        <c:axId val="1504505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prstDash val="solid"/>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0452096"/>
        <c:crosses val="autoZero"/>
        <c:auto val="1"/>
        <c:lblAlgn val="ctr"/>
        <c:lblOffset val="100"/>
        <c:noMultiLvlLbl val="0"/>
      </c:catAx>
      <c:valAx>
        <c:axId val="150452096"/>
        <c:scaling>
          <c:orientation val="minMax"/>
        </c:scaling>
        <c:delete val="1"/>
        <c:axPos val="l"/>
        <c:numFmt formatCode="###0%" sourceLinked="1"/>
        <c:majorTickMark val="none"/>
        <c:minorTickMark val="none"/>
        <c:tickLblPos val="nextTo"/>
        <c:crossAx val="150450560"/>
        <c:crosses val="autoZero"/>
        <c:crossBetween val="between"/>
      </c:valAx>
      <c:spPr>
        <a:noFill/>
        <a:ln>
          <a:noFill/>
        </a:ln>
        <a:effectLst/>
      </c:spPr>
    </c:plotArea>
    <c:legend>
      <c:legendPos val="t"/>
      <c:layout>
        <c:manualLayout>
          <c:xMode val="edge"/>
          <c:yMode val="edge"/>
          <c:x val="3.8276535016292072E-3"/>
          <c:y val="2.2160490811248455E-2"/>
          <c:w val="0.99617234649837083"/>
          <c:h val="0.199482805553035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cap="flat" cmpd="sng" algn="ctr">
      <a:solidFill>
        <a:schemeClr val="tx1"/>
      </a:solidFill>
      <a:prstDash val="solid"/>
      <a:round/>
    </a:ln>
    <a:effectLst/>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sz="1800" dirty="0"/>
              <a:t>Gallup Pakistan Net Current Business Situation Score Q2 2025-Q4 2025</a:t>
            </a:r>
          </a:p>
        </c:rich>
      </c:tx>
      <c:layout>
        <c:manualLayout>
          <c:xMode val="edge"/>
          <c:yMode val="edge"/>
          <c:x val="0.15718865438097604"/>
          <c:y val="0"/>
        </c:manualLayout>
      </c:layout>
      <c:overlay val="0"/>
      <c:spPr>
        <a:noFill/>
        <a:ln>
          <a:noFill/>
        </a:ln>
        <a:effectLst/>
      </c:spPr>
      <c:txPr>
        <a:bodyPr rot="0" spcFirstLastPara="1" vertOverflow="ellipsis" vert="horz" wrap="square" anchor="ctr" anchorCtr="1"/>
        <a:lstStyle/>
        <a:p>
          <a:pPr>
            <a:defRPr sz="1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GB"/>
        </a:p>
      </c:txPr>
    </c:title>
    <c:autoTitleDeleted val="0"/>
    <c:plotArea>
      <c:layout>
        <c:manualLayout>
          <c:layoutTarget val="inner"/>
          <c:xMode val="edge"/>
          <c:yMode val="edge"/>
          <c:x val="1.5589098946165014E-2"/>
          <c:y val="0.31765813531388559"/>
          <c:w val="0.97472274105769696"/>
          <c:h val="0.61668210991778705"/>
        </c:manualLayout>
      </c:layout>
      <c:barChart>
        <c:barDir val="col"/>
        <c:grouping val="clustered"/>
        <c:varyColors val="0"/>
        <c:ser>
          <c:idx val="1"/>
          <c:order val="0"/>
          <c:tx>
            <c:strRef>
              <c:f>Sheet1!$C$1</c:f>
              <c:strCache>
                <c:ptCount val="1"/>
                <c:pt idx="0">
                  <c:v>Q4 2025</c:v>
                </c:pt>
              </c:strCache>
            </c:strRef>
          </c:tx>
          <c:spPr>
            <a:solidFill>
              <a:srgbClr val="95A3A4"/>
            </a:soli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1-ADA3-9B4C-A0BB-035E49E98D8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Net (positive - negative)</c:v>
                </c:pt>
              </c:strCache>
            </c:strRef>
          </c:cat>
          <c:val>
            <c:numRef>
              <c:f>Sheet1!$C$2</c:f>
              <c:numCache>
                <c:formatCode>###0%</c:formatCode>
                <c:ptCount val="1"/>
                <c:pt idx="0">
                  <c:v>0.08</c:v>
                </c:pt>
              </c:numCache>
            </c:numRef>
          </c:val>
          <c:extLst>
            <c:ext xmlns:c16="http://schemas.microsoft.com/office/drawing/2014/chart" uri="{C3380CC4-5D6E-409C-BE32-E72D297353CC}">
              <c16:uniqueId val="{00000008-ADA3-9B4C-A0BB-035E49E98D8E}"/>
            </c:ext>
          </c:extLst>
        </c:ser>
        <c:ser>
          <c:idx val="0"/>
          <c:order val="1"/>
          <c:tx>
            <c:strRef>
              <c:f>Sheet1!$B$1</c:f>
              <c:strCache>
                <c:ptCount val="1"/>
                <c:pt idx="0">
                  <c:v>Q2 2025</c:v>
                </c:pt>
              </c:strCache>
            </c:strRef>
          </c:tx>
          <c:spPr>
            <a:solidFill>
              <a:srgbClr val="80C799"/>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lumMod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Net (positive - negative)</c:v>
                </c:pt>
              </c:strCache>
            </c:strRef>
          </c:cat>
          <c:val>
            <c:numRef>
              <c:f>Sheet1!$B$2</c:f>
              <c:numCache>
                <c:formatCode>###0%</c:formatCode>
                <c:ptCount val="1"/>
                <c:pt idx="0">
                  <c:v>0.2</c:v>
                </c:pt>
              </c:numCache>
            </c:numRef>
          </c:val>
          <c:extLst>
            <c:ext xmlns:c16="http://schemas.microsoft.com/office/drawing/2014/chart" uri="{C3380CC4-5D6E-409C-BE32-E72D297353CC}">
              <c16:uniqueId val="{0000000A-ADA3-9B4C-A0BB-035E49E98D8E}"/>
            </c:ext>
          </c:extLst>
        </c:ser>
        <c:dLbls>
          <c:dLblPos val="outEnd"/>
          <c:showLegendKey val="0"/>
          <c:showVal val="1"/>
          <c:showCatName val="0"/>
          <c:showSerName val="0"/>
          <c:showPercent val="0"/>
          <c:showBubbleSize val="0"/>
        </c:dLbls>
        <c:gapWidth val="150"/>
        <c:overlap val="-25"/>
        <c:axId val="150479232"/>
        <c:axId val="150480768"/>
      </c:barChart>
      <c:catAx>
        <c:axId val="150479232"/>
        <c:scaling>
          <c:orientation val="minMax"/>
        </c:scaling>
        <c:delete val="1"/>
        <c:axPos val="b"/>
        <c:numFmt formatCode="General" sourceLinked="1"/>
        <c:majorTickMark val="none"/>
        <c:minorTickMark val="none"/>
        <c:tickLblPos val="nextTo"/>
        <c:crossAx val="150480768"/>
        <c:crosses val="autoZero"/>
        <c:auto val="1"/>
        <c:lblAlgn val="ctr"/>
        <c:lblOffset val="100"/>
        <c:noMultiLvlLbl val="0"/>
      </c:catAx>
      <c:valAx>
        <c:axId val="150480768"/>
        <c:scaling>
          <c:orientation val="minMax"/>
        </c:scaling>
        <c:delete val="1"/>
        <c:axPos val="l"/>
        <c:numFmt formatCode="###0%" sourceLinked="1"/>
        <c:majorTickMark val="none"/>
        <c:minorTickMark val="none"/>
        <c:tickLblPos val="nextTo"/>
        <c:crossAx val="150479232"/>
        <c:crosses val="autoZero"/>
        <c:crossBetween val="between"/>
      </c:valAx>
      <c:spPr>
        <a:noFill/>
        <a:ln>
          <a:noFill/>
        </a:ln>
        <a:effectLst/>
      </c:spPr>
    </c:plotArea>
    <c:plotVisOnly val="1"/>
    <c:dispBlanksAs val="gap"/>
    <c:showDLblsOverMax val="0"/>
    <c:extLst/>
  </c:chart>
  <c:spPr>
    <a:solidFill>
      <a:srgbClr val="1A2D46"/>
    </a:solidFill>
    <a:ln>
      <a:solidFill>
        <a:srgbClr val="1A2D46"/>
      </a:solidFill>
    </a:ln>
    <a:effectLst/>
  </c:spPr>
  <c:txPr>
    <a:bodyPr/>
    <a:lstStyle/>
    <a:p>
      <a:pPr>
        <a:defRPr sz="18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r>
              <a:rPr lang="en-GB" b="0" cap="none" spc="0" dirty="0">
                <a:ln w="0"/>
                <a:solidFill>
                  <a:schemeClr val="accent1"/>
                </a:solidFill>
                <a:effectLst>
                  <a:outerShdw blurRad="38100" dist="25400" dir="5400000" algn="ctr" rotWithShape="0">
                    <a:srgbClr val="6E747A">
                      <a:alpha val="43000"/>
                    </a:srgbClr>
                  </a:outerShdw>
                </a:effectLst>
              </a:rPr>
              <a:t>Breakdown by Business Type</a:t>
            </a:r>
          </a:p>
        </c:rich>
      </c:tx>
      <c:overlay val="0"/>
      <c:spPr>
        <a:noFill/>
        <a:ln>
          <a:noFill/>
        </a:ln>
        <a:effectLst/>
      </c:spPr>
      <c:txPr>
        <a:bodyPr rot="0" spcFirstLastPara="1" vertOverflow="ellipsis" vert="horz" wrap="square" anchor="ctr" anchorCtr="1"/>
        <a:lstStyle/>
        <a:p>
          <a:pPr>
            <a:defRPr sz="2160"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endParaRPr lang="en-US"/>
        </a:p>
      </c:txPr>
    </c:title>
    <c:autoTitleDeleted val="0"/>
    <c:plotArea>
      <c:layout>
        <c:manualLayout>
          <c:layoutTarget val="inner"/>
          <c:xMode val="edge"/>
          <c:yMode val="edge"/>
          <c:x val="5.3432105297393862E-3"/>
          <c:y val="0.35709173809345784"/>
          <c:w val="0.97450071738407662"/>
          <c:h val="0.50742094643242619"/>
        </c:manualLayout>
      </c:layout>
      <c:barChart>
        <c:barDir val="col"/>
        <c:grouping val="clustered"/>
        <c:varyColors val="0"/>
        <c:ser>
          <c:idx val="1"/>
          <c:order val="0"/>
          <c:tx>
            <c:strRef>
              <c:f>Sheet1!$B$1</c:f>
              <c:strCache>
                <c:ptCount val="1"/>
                <c:pt idx="0">
                  <c:v>Manufacturing</c:v>
                </c:pt>
              </c:strCache>
            </c:strRef>
          </c:tx>
          <c:spPr>
            <a:solidFill>
              <a:srgbClr val="002060"/>
            </a:soli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0-C5E6-4B35-A0F4-0AB85A611035}"/>
              </c:ext>
            </c:extLst>
          </c:dPt>
          <c:dPt>
            <c:idx val="1"/>
            <c:invertIfNegative val="0"/>
            <c:bubble3D val="0"/>
            <c:extLst>
              <c:ext xmlns:c16="http://schemas.microsoft.com/office/drawing/2014/chart" uri="{C3380CC4-5D6E-409C-BE32-E72D297353CC}">
                <c16:uniqueId val="{00000001-C5E6-4B35-A0F4-0AB85A611035}"/>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Good/ Very good</c:v>
                </c:pt>
                <c:pt idx="1">
                  <c:v>Bad/ Very bad</c:v>
                </c:pt>
              </c:strCache>
            </c:strRef>
          </c:cat>
          <c:val>
            <c:numRef>
              <c:f>Sheet1!$B$2:$B$3</c:f>
              <c:numCache>
                <c:formatCode>###0%</c:formatCode>
                <c:ptCount val="2"/>
                <c:pt idx="0">
                  <c:v>0.51282051282051277</c:v>
                </c:pt>
                <c:pt idx="1">
                  <c:v>0.48717948717948717</c:v>
                </c:pt>
              </c:numCache>
            </c:numRef>
          </c:val>
          <c:extLst>
            <c:ext xmlns:c16="http://schemas.microsoft.com/office/drawing/2014/chart" uri="{C3380CC4-5D6E-409C-BE32-E72D297353CC}">
              <c16:uniqueId val="{00000002-C5E6-4B35-A0F4-0AB85A611035}"/>
            </c:ext>
          </c:extLst>
        </c:ser>
        <c:ser>
          <c:idx val="2"/>
          <c:order val="1"/>
          <c:tx>
            <c:strRef>
              <c:f>Sheet1!$C$1</c:f>
              <c:strCache>
                <c:ptCount val="1"/>
                <c:pt idx="0">
                  <c:v>Services</c:v>
                </c:pt>
              </c:strCache>
            </c:strRef>
          </c:tx>
          <c:spPr>
            <a:solidFill>
              <a:schemeClr val="bg2">
                <a:lumMod val="5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Good/ Very good</c:v>
                </c:pt>
                <c:pt idx="1">
                  <c:v>Bad/ Very bad</c:v>
                </c:pt>
              </c:strCache>
            </c:strRef>
          </c:cat>
          <c:val>
            <c:numRef>
              <c:f>Sheet1!$C$2:$C$3</c:f>
              <c:numCache>
                <c:formatCode>###0%</c:formatCode>
                <c:ptCount val="2"/>
                <c:pt idx="0">
                  <c:v>0.54040404040404044</c:v>
                </c:pt>
                <c:pt idx="1">
                  <c:v>0.45959595959595956</c:v>
                </c:pt>
              </c:numCache>
            </c:numRef>
          </c:val>
          <c:extLst>
            <c:ext xmlns:c16="http://schemas.microsoft.com/office/drawing/2014/chart" uri="{C3380CC4-5D6E-409C-BE32-E72D297353CC}">
              <c16:uniqueId val="{00000003-C5E6-4B35-A0F4-0AB85A611035}"/>
            </c:ext>
          </c:extLst>
        </c:ser>
        <c:ser>
          <c:idx val="0"/>
          <c:order val="2"/>
          <c:tx>
            <c:strRef>
              <c:f>Sheet1!$D$1</c:f>
              <c:strCache>
                <c:ptCount val="1"/>
                <c:pt idx="0">
                  <c:v>Trade</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Good/ Very good</c:v>
                </c:pt>
                <c:pt idx="1">
                  <c:v>Bad/ Very bad</c:v>
                </c:pt>
              </c:strCache>
            </c:strRef>
          </c:cat>
          <c:val>
            <c:numRef>
              <c:f>Sheet1!$D$2:$D$3</c:f>
              <c:numCache>
                <c:formatCode>###0%</c:formatCode>
                <c:ptCount val="2"/>
                <c:pt idx="0">
                  <c:v>0.55000000000000004</c:v>
                </c:pt>
                <c:pt idx="1">
                  <c:v>0.45</c:v>
                </c:pt>
              </c:numCache>
            </c:numRef>
          </c:val>
          <c:extLst>
            <c:ext xmlns:c16="http://schemas.microsoft.com/office/drawing/2014/chart" uri="{C3380CC4-5D6E-409C-BE32-E72D297353CC}">
              <c16:uniqueId val="{00000004-C5E6-4B35-A0F4-0AB85A611035}"/>
            </c:ext>
          </c:extLst>
        </c:ser>
        <c:dLbls>
          <c:showLegendKey val="0"/>
          <c:showVal val="1"/>
          <c:showCatName val="0"/>
          <c:showSerName val="0"/>
          <c:showPercent val="0"/>
          <c:showBubbleSize val="0"/>
        </c:dLbls>
        <c:gapWidth val="150"/>
        <c:overlap val="-25"/>
        <c:axId val="152439040"/>
        <c:axId val="152449024"/>
      </c:barChart>
      <c:catAx>
        <c:axId val="1524390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2449024"/>
        <c:crosses val="autoZero"/>
        <c:auto val="1"/>
        <c:lblAlgn val="ctr"/>
        <c:lblOffset val="100"/>
        <c:noMultiLvlLbl val="0"/>
      </c:catAx>
      <c:valAx>
        <c:axId val="152449024"/>
        <c:scaling>
          <c:orientation val="minMax"/>
        </c:scaling>
        <c:delete val="1"/>
        <c:axPos val="l"/>
        <c:numFmt formatCode="###0%" sourceLinked="1"/>
        <c:majorTickMark val="none"/>
        <c:minorTickMark val="none"/>
        <c:tickLblPos val="nextTo"/>
        <c:crossAx val="1524390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w="31750">
      <a:solidFill>
        <a:schemeClr val="accent1">
          <a:alpha val="74000"/>
        </a:schemeClr>
      </a:solid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403931923028921E-2"/>
          <c:y val="0.23293614329412582"/>
          <c:w val="0.964453156856107"/>
          <c:h val="0.61171851713367065"/>
        </c:manualLayout>
      </c:layout>
      <c:barChart>
        <c:barDir val="col"/>
        <c:grouping val="clustered"/>
        <c:varyColors val="0"/>
        <c:ser>
          <c:idx val="6"/>
          <c:order val="0"/>
          <c:tx>
            <c:strRef>
              <c:f>Sheet1!$E$1</c:f>
              <c:strCache>
                <c:ptCount val="1"/>
                <c:pt idx="0">
                  <c:v>Q4 2022</c:v>
                </c:pt>
              </c:strCache>
            </c:strRef>
          </c:tx>
          <c:invertIfNegative val="0"/>
          <c:dLbls>
            <c:spPr>
              <a:noFill/>
              <a:ln>
                <a:noFill/>
              </a:ln>
              <a:effectLst/>
            </c:spPr>
            <c:txPr>
              <a:bodyPr rot="-5400000" vert="horz" wrap="square" lIns="38100" tIns="19050" rIns="38100" bIns="19050" anchor="ctr">
                <a:spAutoFit/>
              </a:bodyPr>
              <a:lstStyle/>
              <a:p>
                <a:pPr>
                  <a:defRPr sz="1200">
                    <a:solidFill>
                      <a:schemeClr val="tx1">
                        <a:lumMod val="65000"/>
                        <a:lumOff val="3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Very good</c:v>
                </c:pt>
                <c:pt idx="1">
                  <c:v>Good</c:v>
                </c:pt>
                <c:pt idx="2">
                  <c:v>Bad</c:v>
                </c:pt>
                <c:pt idx="3">
                  <c:v>Very Bad</c:v>
                </c:pt>
              </c:strCache>
            </c:strRef>
          </c:cat>
          <c:val>
            <c:numRef>
              <c:f>Sheet1!$E$2:$E$5</c:f>
              <c:numCache>
                <c:formatCode>###0%</c:formatCode>
                <c:ptCount val="4"/>
                <c:pt idx="0">
                  <c:v>6.6312997347480113E-2</c:v>
                </c:pt>
                <c:pt idx="1">
                  <c:v>0.38196286472148538</c:v>
                </c:pt>
                <c:pt idx="2">
                  <c:v>0.28647214854111408</c:v>
                </c:pt>
                <c:pt idx="3">
                  <c:v>0.26525198938992045</c:v>
                </c:pt>
              </c:numCache>
            </c:numRef>
          </c:val>
          <c:extLst>
            <c:ext xmlns:c16="http://schemas.microsoft.com/office/drawing/2014/chart" uri="{C3380CC4-5D6E-409C-BE32-E72D297353CC}">
              <c16:uniqueId val="{00000004-4F9F-4AE9-AA83-7F1976319E73}"/>
            </c:ext>
          </c:extLst>
        </c:ser>
        <c:ser>
          <c:idx val="7"/>
          <c:order val="1"/>
          <c:tx>
            <c:strRef>
              <c:f>Sheet1!$F$1</c:f>
              <c:strCache>
                <c:ptCount val="1"/>
                <c:pt idx="0">
                  <c:v>Q1 2023</c:v>
                </c:pt>
              </c:strCache>
            </c:strRef>
          </c:tx>
          <c:spPr>
            <a:solidFill>
              <a:srgbClr val="92D050"/>
            </a:solidFill>
          </c:spPr>
          <c:invertIfNegative val="0"/>
          <c:dLbls>
            <c:spPr>
              <a:noFill/>
              <a:ln>
                <a:noFill/>
              </a:ln>
              <a:effectLst/>
            </c:spPr>
            <c:txPr>
              <a:bodyPr rot="-5400000" vert="horz" wrap="square" lIns="38100" tIns="19050" rIns="38100" bIns="19050" anchor="ctr">
                <a:spAutoFit/>
              </a:bodyPr>
              <a:lstStyle/>
              <a:p>
                <a:pPr algn="ctr">
                  <a:defRPr lang="en-US" sz="1200" b="0" i="0" u="none" strike="noStrike" kern="1200" baseline="0">
                    <a:solidFill>
                      <a:prstClr val="black">
                        <a:lumMod val="65000"/>
                        <a:lumOff val="35000"/>
                      </a:prst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Very good</c:v>
                </c:pt>
                <c:pt idx="1">
                  <c:v>Good</c:v>
                </c:pt>
                <c:pt idx="2">
                  <c:v>Bad</c:v>
                </c:pt>
                <c:pt idx="3">
                  <c:v>Very Bad</c:v>
                </c:pt>
              </c:strCache>
            </c:strRef>
          </c:cat>
          <c:val>
            <c:numRef>
              <c:f>Sheet1!$F$2:$F$5</c:f>
              <c:numCache>
                <c:formatCode>###0%</c:formatCode>
                <c:ptCount val="4"/>
                <c:pt idx="0">
                  <c:v>7.3359073359073365E-2</c:v>
                </c:pt>
                <c:pt idx="1">
                  <c:v>0.31467181467181465</c:v>
                </c:pt>
                <c:pt idx="2">
                  <c:v>0.35907335907335908</c:v>
                </c:pt>
                <c:pt idx="3">
                  <c:v>0.25096525096525096</c:v>
                </c:pt>
              </c:numCache>
            </c:numRef>
          </c:val>
          <c:extLst>
            <c:ext xmlns:c16="http://schemas.microsoft.com/office/drawing/2014/chart" uri="{C3380CC4-5D6E-409C-BE32-E72D297353CC}">
              <c16:uniqueId val="{00000004-3CEC-436C-A38B-B0A344678A59}"/>
            </c:ext>
          </c:extLst>
        </c:ser>
        <c:ser>
          <c:idx val="8"/>
          <c:order val="2"/>
          <c:tx>
            <c:strRef>
              <c:f>Sheet1!$G$1</c:f>
              <c:strCache>
                <c:ptCount val="1"/>
                <c:pt idx="0">
                  <c:v>Q2 2023</c:v>
                </c:pt>
              </c:strCache>
            </c:strRef>
          </c:tx>
          <c:invertIfNegative val="0"/>
          <c:dLbls>
            <c:spPr>
              <a:noFill/>
              <a:ln>
                <a:noFill/>
              </a:ln>
              <a:effectLst/>
            </c:spPr>
            <c:txPr>
              <a:bodyPr rot="-5400000" vert="horz"/>
              <a:lstStyle/>
              <a:p>
                <a:pPr algn="ctr">
                  <a:defRPr lang="en-US" sz="1200" b="0" i="0" u="none" strike="noStrike" kern="1200" baseline="0">
                    <a:solidFill>
                      <a:prstClr val="black">
                        <a:lumMod val="65000"/>
                        <a:lumOff val="35000"/>
                      </a:prst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Sheet1!$G$2:$G$5</c:f>
              <c:numCache>
                <c:formatCode>###0%</c:formatCode>
                <c:ptCount val="4"/>
                <c:pt idx="0">
                  <c:v>0.05</c:v>
                </c:pt>
                <c:pt idx="1">
                  <c:v>0.35</c:v>
                </c:pt>
                <c:pt idx="2">
                  <c:v>0.31</c:v>
                </c:pt>
                <c:pt idx="3">
                  <c:v>0.28999999999999998</c:v>
                </c:pt>
              </c:numCache>
            </c:numRef>
          </c:val>
          <c:extLst>
            <c:ext xmlns:c16="http://schemas.microsoft.com/office/drawing/2014/chart" uri="{C3380CC4-5D6E-409C-BE32-E72D297353CC}">
              <c16:uniqueId val="{00000001-A744-4550-99F0-A89C1990392F}"/>
            </c:ext>
          </c:extLst>
        </c:ser>
        <c:ser>
          <c:idx val="9"/>
          <c:order val="3"/>
          <c:tx>
            <c:strRef>
              <c:f>Sheet1!$H$1</c:f>
              <c:strCache>
                <c:ptCount val="1"/>
                <c:pt idx="0">
                  <c:v>Q3 2023</c:v>
                </c:pt>
              </c:strCache>
            </c:strRef>
          </c:tx>
          <c:invertIfNegative val="0"/>
          <c:dLbls>
            <c:dLbl>
              <c:idx val="0"/>
              <c:layout>
                <c:manualLayout>
                  <c:x val="1.31526688266734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44-4550-99F0-A89C1990392F}"/>
                </c:ext>
              </c:extLst>
            </c:dLbl>
            <c:spPr>
              <a:noFill/>
              <a:ln>
                <a:noFill/>
              </a:ln>
              <a:effectLst/>
            </c:spPr>
            <c:txPr>
              <a:bodyPr rot="-5400000" vert="horz"/>
              <a:lstStyle/>
              <a:p>
                <a:pPr algn="ctr">
                  <a:defRPr lang="en-US" sz="1200" b="0" i="0" u="none" strike="noStrike" kern="1200" baseline="0">
                    <a:solidFill>
                      <a:prstClr val="black">
                        <a:lumMod val="65000"/>
                        <a:lumOff val="35000"/>
                      </a:prst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Sheet1!$H$2:$H$5</c:f>
              <c:numCache>
                <c:formatCode>0%</c:formatCode>
                <c:ptCount val="4"/>
                <c:pt idx="0">
                  <c:v>0.06</c:v>
                </c:pt>
                <c:pt idx="1">
                  <c:v>0.55000000000000004</c:v>
                </c:pt>
                <c:pt idx="2">
                  <c:v>0.28999999999999998</c:v>
                </c:pt>
                <c:pt idx="3">
                  <c:v>0.09</c:v>
                </c:pt>
              </c:numCache>
            </c:numRef>
          </c:val>
          <c:extLst>
            <c:ext xmlns:c16="http://schemas.microsoft.com/office/drawing/2014/chart" uri="{C3380CC4-5D6E-409C-BE32-E72D297353CC}">
              <c16:uniqueId val="{00000003-A744-4550-99F0-A89C1990392F}"/>
            </c:ext>
          </c:extLst>
        </c:ser>
        <c:ser>
          <c:idx val="10"/>
          <c:order val="4"/>
          <c:tx>
            <c:strRef>
              <c:f>Sheet1!$I$1</c:f>
              <c:strCache>
                <c:ptCount val="1"/>
                <c:pt idx="0">
                  <c:v>Q1 2024</c:v>
                </c:pt>
              </c:strCache>
            </c:strRef>
          </c:tx>
          <c:invertIfNegative val="0"/>
          <c:dLbls>
            <c:dLbl>
              <c:idx val="0"/>
              <c:layout>
                <c:manualLayout>
                  <c:x val="-1.3152668826673197E-3"/>
                  <c:y val="-1.8666050540022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44-4550-99F0-A89C1990392F}"/>
                </c:ext>
              </c:extLst>
            </c:dLbl>
            <c:dLbl>
              <c:idx val="1"/>
              <c:layout>
                <c:manualLayout>
                  <c:x val="3.9458006480019596E-3"/>
                  <c:y val="-7.46642021600882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44-4550-99F0-A89C1990392F}"/>
                </c:ext>
              </c:extLst>
            </c:dLbl>
            <c:dLbl>
              <c:idx val="3"/>
              <c:layout>
                <c:manualLayout>
                  <c:x val="3.9458006480019596E-3"/>
                  <c:y val="-7.46642021600875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44-4550-99F0-A89C1990392F}"/>
                </c:ext>
              </c:extLst>
            </c:dLbl>
            <c:spPr>
              <a:noFill/>
              <a:ln>
                <a:noFill/>
              </a:ln>
              <a:effectLst/>
            </c:spPr>
            <c:txPr>
              <a:bodyPr rot="-5400000" vert="horz"/>
              <a:lstStyle/>
              <a:p>
                <a:pPr algn="ctr">
                  <a:defRPr lang="en-US" sz="1200" b="0" i="0" u="none" strike="noStrike" kern="1200" baseline="0">
                    <a:solidFill>
                      <a:prstClr val="black">
                        <a:lumMod val="65000"/>
                        <a:lumOff val="35000"/>
                      </a:prst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Sheet1!$I$2:$I$5</c:f>
              <c:numCache>
                <c:formatCode>0%</c:formatCode>
                <c:ptCount val="4"/>
                <c:pt idx="0">
                  <c:v>0.06</c:v>
                </c:pt>
                <c:pt idx="1">
                  <c:v>0.46</c:v>
                </c:pt>
                <c:pt idx="2">
                  <c:v>0.32</c:v>
                </c:pt>
                <c:pt idx="3">
                  <c:v>0.16</c:v>
                </c:pt>
              </c:numCache>
            </c:numRef>
          </c:val>
          <c:extLst>
            <c:ext xmlns:c16="http://schemas.microsoft.com/office/drawing/2014/chart" uri="{C3380CC4-5D6E-409C-BE32-E72D297353CC}">
              <c16:uniqueId val="{00000007-A744-4550-99F0-A89C1990392F}"/>
            </c:ext>
          </c:extLst>
        </c:ser>
        <c:ser>
          <c:idx val="0"/>
          <c:order val="5"/>
          <c:tx>
            <c:strRef>
              <c:f>Sheet1!$J$1</c:f>
              <c:strCache>
                <c:ptCount val="1"/>
                <c:pt idx="0">
                  <c:v>Q2 2024</c:v>
                </c:pt>
              </c:strCache>
            </c:strRef>
          </c:tx>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Sheet1!$J$2:$J$5</c:f>
              <c:numCache>
                <c:formatCode>0%</c:formatCode>
                <c:ptCount val="4"/>
                <c:pt idx="0">
                  <c:v>0.05</c:v>
                </c:pt>
                <c:pt idx="1">
                  <c:v>0.37</c:v>
                </c:pt>
                <c:pt idx="2">
                  <c:v>0.3</c:v>
                </c:pt>
                <c:pt idx="3">
                  <c:v>0.27</c:v>
                </c:pt>
              </c:numCache>
            </c:numRef>
          </c:val>
          <c:extLst>
            <c:ext xmlns:c16="http://schemas.microsoft.com/office/drawing/2014/chart" uri="{C3380CC4-5D6E-409C-BE32-E72D297353CC}">
              <c16:uniqueId val="{00000000-E4E8-4787-86A7-B5F8FE854819}"/>
            </c:ext>
          </c:extLst>
        </c:ser>
        <c:ser>
          <c:idx val="1"/>
          <c:order val="6"/>
          <c:tx>
            <c:strRef>
              <c:f>Sheet1!$K$1</c:f>
              <c:strCache>
                <c:ptCount val="1"/>
                <c:pt idx="0">
                  <c:v>Q4 2024</c:v>
                </c:pt>
              </c:strCache>
            </c:strRef>
          </c:tx>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Sheet1!$K$2:$K$5</c:f>
              <c:numCache>
                <c:formatCode>###0%</c:formatCode>
                <c:ptCount val="4"/>
                <c:pt idx="0">
                  <c:v>0.13278008298755187</c:v>
                </c:pt>
                <c:pt idx="1">
                  <c:v>0.47510373443983395</c:v>
                </c:pt>
                <c:pt idx="2">
                  <c:v>0.26556016597510373</c:v>
                </c:pt>
                <c:pt idx="3">
                  <c:v>0.12655601659751037</c:v>
                </c:pt>
              </c:numCache>
            </c:numRef>
          </c:val>
          <c:extLst>
            <c:ext xmlns:c16="http://schemas.microsoft.com/office/drawing/2014/chart" uri="{C3380CC4-5D6E-409C-BE32-E72D297353CC}">
              <c16:uniqueId val="{00000001-E4E8-4787-86A7-B5F8FE854819}"/>
            </c:ext>
          </c:extLst>
        </c:ser>
        <c:ser>
          <c:idx val="2"/>
          <c:order val="7"/>
          <c:tx>
            <c:strRef>
              <c:f>Sheet1!$L$1</c:f>
              <c:strCache>
                <c:ptCount val="1"/>
                <c:pt idx="0">
                  <c:v>Q2 2025</c:v>
                </c:pt>
              </c:strCache>
            </c:strRef>
          </c:tx>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Sheet1!$L$2:$L$5</c:f>
              <c:numCache>
                <c:formatCode>###0%</c:formatCode>
                <c:ptCount val="4"/>
                <c:pt idx="0">
                  <c:v>0.12</c:v>
                </c:pt>
                <c:pt idx="1">
                  <c:v>0.49</c:v>
                </c:pt>
                <c:pt idx="2">
                  <c:v>0.24236641221374045</c:v>
                </c:pt>
                <c:pt idx="3">
                  <c:v>0.15</c:v>
                </c:pt>
              </c:numCache>
            </c:numRef>
          </c:val>
          <c:extLst>
            <c:ext xmlns:c16="http://schemas.microsoft.com/office/drawing/2014/chart" uri="{C3380CC4-5D6E-409C-BE32-E72D297353CC}">
              <c16:uniqueId val="{00000002-E4E8-4787-86A7-B5F8FE854819}"/>
            </c:ext>
          </c:extLst>
        </c:ser>
        <c:ser>
          <c:idx val="11"/>
          <c:order val="8"/>
          <c:tx>
            <c:strRef>
              <c:f>Sheet1!$M$1</c:f>
              <c:strCache>
                <c:ptCount val="1"/>
                <c:pt idx="0">
                  <c:v>Q4 2025</c:v>
                </c:pt>
              </c:strCache>
            </c:strRef>
          </c:tx>
          <c:invertIfNegative val="0"/>
          <c:dLbls>
            <c:spPr>
              <a:noFill/>
              <a:ln>
                <a:noFill/>
              </a:ln>
              <a:effectLst/>
            </c:spPr>
            <c:txPr>
              <a:bodyPr rot="-540000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Very good</c:v>
                </c:pt>
                <c:pt idx="1">
                  <c:v>Good</c:v>
                </c:pt>
                <c:pt idx="2">
                  <c:v>Bad</c:v>
                </c:pt>
                <c:pt idx="3">
                  <c:v>Very Bad</c:v>
                </c:pt>
              </c:strCache>
            </c:strRef>
          </c:cat>
          <c:val>
            <c:numRef>
              <c:f>Sheet1!$M$2:$M$5</c:f>
              <c:numCache>
                <c:formatCode>###0%</c:formatCode>
                <c:ptCount val="4"/>
                <c:pt idx="0">
                  <c:v>0.11908931698774081</c:v>
                </c:pt>
                <c:pt idx="1">
                  <c:v>0.43957968476357268</c:v>
                </c:pt>
                <c:pt idx="2">
                  <c:v>0.27670753064798598</c:v>
                </c:pt>
                <c:pt idx="3">
                  <c:v>0.16462346760070051</c:v>
                </c:pt>
              </c:numCache>
            </c:numRef>
          </c:val>
          <c:extLst>
            <c:ext xmlns:c16="http://schemas.microsoft.com/office/drawing/2014/chart" uri="{C3380CC4-5D6E-409C-BE32-E72D297353CC}">
              <c16:uniqueId val="{00000003-E4E8-4787-86A7-B5F8FE854819}"/>
            </c:ext>
          </c:extLst>
        </c:ser>
        <c:dLbls>
          <c:showLegendKey val="0"/>
          <c:showVal val="1"/>
          <c:showCatName val="0"/>
          <c:showSerName val="0"/>
          <c:showPercent val="0"/>
          <c:showBubbleSize val="0"/>
        </c:dLbls>
        <c:gapWidth val="185"/>
        <c:overlap val="-45"/>
        <c:axId val="133794816"/>
        <c:axId val="133812992"/>
      </c:barChart>
      <c:catAx>
        <c:axId val="1337948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33812992"/>
        <c:crosses val="autoZero"/>
        <c:auto val="1"/>
        <c:lblAlgn val="ctr"/>
        <c:lblOffset val="100"/>
        <c:noMultiLvlLbl val="0"/>
      </c:catAx>
      <c:valAx>
        <c:axId val="133812992"/>
        <c:scaling>
          <c:orientation val="minMax"/>
        </c:scaling>
        <c:delete val="1"/>
        <c:axPos val="l"/>
        <c:numFmt formatCode="###0%" sourceLinked="1"/>
        <c:majorTickMark val="none"/>
        <c:minorTickMark val="none"/>
        <c:tickLblPos val="nextTo"/>
        <c:crossAx val="133794816"/>
        <c:crosses val="autoZero"/>
        <c:crossBetween val="between"/>
      </c:valAx>
      <c:spPr>
        <a:noFill/>
        <a:ln>
          <a:noFill/>
        </a:ln>
        <a:effectLst/>
      </c:spPr>
    </c:plotArea>
    <c:legend>
      <c:legendPos val="t"/>
      <c:layout>
        <c:manualLayout>
          <c:xMode val="edge"/>
          <c:yMode val="edge"/>
          <c:x val="5.9621979870202958E-4"/>
          <c:y val="1.1199630324013242E-2"/>
          <c:w val="0.99940378020129794"/>
          <c:h val="8.556135427928762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1750">
      <a:solidFill>
        <a:schemeClr val="accent1">
          <a:alpha val="74000"/>
        </a:schemeClr>
      </a:solidFill>
    </a:ln>
    <a:effectLst/>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r>
              <a:rPr lang="en-GB" b="0" cap="none" spc="0" dirty="0">
                <a:ln w="0"/>
                <a:solidFill>
                  <a:schemeClr val="accent1"/>
                </a:solidFill>
                <a:effectLst>
                  <a:outerShdw blurRad="38100" dist="25400" dir="5400000" algn="ctr" rotWithShape="0">
                    <a:srgbClr val="6E747A">
                      <a:alpha val="43000"/>
                    </a:srgbClr>
                  </a:outerShdw>
                </a:effectLst>
              </a:rPr>
              <a:t>Breakdown by Business Type</a:t>
            </a:r>
          </a:p>
        </c:rich>
      </c:tx>
      <c:overlay val="0"/>
      <c:spPr>
        <a:noFill/>
        <a:ln>
          <a:noFill/>
        </a:ln>
        <a:effectLst/>
      </c:spPr>
      <c:txPr>
        <a:bodyPr rot="0" spcFirstLastPara="1" vertOverflow="ellipsis" vert="horz" wrap="square" anchor="ctr" anchorCtr="1"/>
        <a:lstStyle/>
        <a:p>
          <a:pPr>
            <a:defRPr sz="2160" b="0" i="0" u="none" strike="noStrike" kern="1200" cap="none" spc="0" baseline="0">
              <a:ln w="0"/>
              <a:solidFill>
                <a:schemeClr val="accent1"/>
              </a:solidFill>
              <a:effectLst>
                <a:outerShdw blurRad="38100" dist="25400" dir="5400000" algn="ctr" rotWithShape="0">
                  <a:srgbClr val="6E747A">
                    <a:alpha val="43000"/>
                  </a:srgbClr>
                </a:outerShdw>
              </a:effectLst>
              <a:latin typeface="+mn-lt"/>
              <a:ea typeface="+mn-ea"/>
              <a:cs typeface="+mn-cs"/>
            </a:defRPr>
          </a:pPr>
          <a:endParaRPr lang="en-US"/>
        </a:p>
      </c:txPr>
    </c:title>
    <c:autoTitleDeleted val="0"/>
    <c:plotArea>
      <c:layout>
        <c:manualLayout>
          <c:layoutTarget val="inner"/>
          <c:xMode val="edge"/>
          <c:yMode val="edge"/>
          <c:x val="1.3632017275607334E-2"/>
          <c:y val="0.34933995388603961"/>
          <c:w val="0.97450071738407662"/>
          <c:h val="0.50742094643242619"/>
        </c:manualLayout>
      </c:layout>
      <c:barChart>
        <c:barDir val="col"/>
        <c:grouping val="clustered"/>
        <c:varyColors val="0"/>
        <c:ser>
          <c:idx val="1"/>
          <c:order val="0"/>
          <c:tx>
            <c:strRef>
              <c:f>Sheet1!$B$1</c:f>
              <c:strCache>
                <c:ptCount val="1"/>
                <c:pt idx="0">
                  <c:v>Manufacturing</c:v>
                </c:pt>
              </c:strCache>
            </c:strRef>
          </c:tx>
          <c:spPr>
            <a:solidFill>
              <a:schemeClr val="accent1">
                <a:lumMod val="90000"/>
                <a:lumOff val="10000"/>
              </a:schemeClr>
            </a:soli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0-FCBC-4E4C-9663-2585336709FD}"/>
              </c:ext>
            </c:extLst>
          </c:dPt>
          <c:dPt>
            <c:idx val="1"/>
            <c:invertIfNegative val="0"/>
            <c:bubble3D val="0"/>
            <c:extLst>
              <c:ext xmlns:c16="http://schemas.microsoft.com/office/drawing/2014/chart" uri="{C3380CC4-5D6E-409C-BE32-E72D297353CC}">
                <c16:uniqueId val="{00000001-FCBC-4E4C-9663-2585336709FD}"/>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Good/ Very good</c:v>
                </c:pt>
                <c:pt idx="1">
                  <c:v>Bad/ Very bad</c:v>
                </c:pt>
              </c:strCache>
            </c:strRef>
          </c:cat>
          <c:val>
            <c:numRef>
              <c:f>Sheet1!$B$2:$B$3</c:f>
              <c:numCache>
                <c:formatCode>###0%</c:formatCode>
                <c:ptCount val="2"/>
                <c:pt idx="0">
                  <c:v>0.71794871794871795</c:v>
                </c:pt>
                <c:pt idx="1">
                  <c:v>0.28205128205128205</c:v>
                </c:pt>
              </c:numCache>
            </c:numRef>
          </c:val>
          <c:extLst>
            <c:ext xmlns:c16="http://schemas.microsoft.com/office/drawing/2014/chart" uri="{C3380CC4-5D6E-409C-BE32-E72D297353CC}">
              <c16:uniqueId val="{00000002-FCBC-4E4C-9663-2585336709FD}"/>
            </c:ext>
          </c:extLst>
        </c:ser>
        <c:ser>
          <c:idx val="2"/>
          <c:order val="1"/>
          <c:tx>
            <c:strRef>
              <c:f>Sheet1!$C$1</c:f>
              <c:strCache>
                <c:ptCount val="1"/>
                <c:pt idx="0">
                  <c:v>Services</c:v>
                </c:pt>
              </c:strCache>
            </c:strRef>
          </c:tx>
          <c:spPr>
            <a:solidFill>
              <a:schemeClr val="bg2">
                <a:lumMod val="50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Good/ Very good</c:v>
                </c:pt>
                <c:pt idx="1">
                  <c:v>Bad/ Very bad</c:v>
                </c:pt>
              </c:strCache>
            </c:strRef>
          </c:cat>
          <c:val>
            <c:numRef>
              <c:f>Sheet1!$C$2:$C$3</c:f>
              <c:numCache>
                <c:formatCode>###0%</c:formatCode>
                <c:ptCount val="2"/>
                <c:pt idx="0">
                  <c:v>0.53535353535353536</c:v>
                </c:pt>
                <c:pt idx="1">
                  <c:v>0.46464646464646464</c:v>
                </c:pt>
              </c:numCache>
            </c:numRef>
          </c:val>
          <c:extLst>
            <c:ext xmlns:c16="http://schemas.microsoft.com/office/drawing/2014/chart" uri="{C3380CC4-5D6E-409C-BE32-E72D297353CC}">
              <c16:uniqueId val="{00000003-FCBC-4E4C-9663-2585336709FD}"/>
            </c:ext>
          </c:extLst>
        </c:ser>
        <c:ser>
          <c:idx val="0"/>
          <c:order val="2"/>
          <c:tx>
            <c:strRef>
              <c:f>Sheet1!$D$1</c:f>
              <c:strCache>
                <c:ptCount val="1"/>
                <c:pt idx="0">
                  <c:v>Trade </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Sheet1!$A$2:$A$3</c:f>
              <c:strCache>
                <c:ptCount val="2"/>
                <c:pt idx="0">
                  <c:v>Good/ Very good</c:v>
                </c:pt>
                <c:pt idx="1">
                  <c:v>Bad/ Very bad</c:v>
                </c:pt>
              </c:strCache>
            </c:strRef>
          </c:cat>
          <c:val>
            <c:numRef>
              <c:f>Sheet1!$D$2:$D$3</c:f>
              <c:numCache>
                <c:formatCode>###0%</c:formatCode>
                <c:ptCount val="2"/>
                <c:pt idx="0">
                  <c:v>0.4</c:v>
                </c:pt>
                <c:pt idx="1">
                  <c:v>0.6</c:v>
                </c:pt>
              </c:numCache>
            </c:numRef>
          </c:val>
          <c:extLst>
            <c:ext xmlns:c16="http://schemas.microsoft.com/office/drawing/2014/chart" uri="{C3380CC4-5D6E-409C-BE32-E72D297353CC}">
              <c16:uniqueId val="{00000004-FCBC-4E4C-9663-2585336709FD}"/>
            </c:ext>
          </c:extLst>
        </c:ser>
        <c:dLbls>
          <c:showLegendKey val="0"/>
          <c:showVal val="1"/>
          <c:showCatName val="0"/>
          <c:showSerName val="0"/>
          <c:showPercent val="0"/>
          <c:showBubbleSize val="0"/>
        </c:dLbls>
        <c:gapWidth val="150"/>
        <c:overlap val="-25"/>
        <c:axId val="134046848"/>
        <c:axId val="134048384"/>
      </c:barChart>
      <c:catAx>
        <c:axId val="1340468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4048384"/>
        <c:crosses val="autoZero"/>
        <c:auto val="1"/>
        <c:lblAlgn val="ctr"/>
        <c:lblOffset val="100"/>
        <c:noMultiLvlLbl val="0"/>
      </c:catAx>
      <c:valAx>
        <c:axId val="134048384"/>
        <c:scaling>
          <c:orientation val="minMax"/>
        </c:scaling>
        <c:delete val="1"/>
        <c:axPos val="l"/>
        <c:numFmt formatCode="###0%" sourceLinked="1"/>
        <c:majorTickMark val="none"/>
        <c:minorTickMark val="none"/>
        <c:tickLblPos val="nextTo"/>
        <c:crossAx val="134046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w="31750">
      <a:solidFill>
        <a:schemeClr val="accent1">
          <a:alpha val="74000"/>
        </a:schemeClr>
      </a:solidFill>
    </a:ln>
    <a:effectLst/>
  </c:spPr>
  <c:txPr>
    <a:bodyPr/>
    <a:lstStyle/>
    <a:p>
      <a:pPr>
        <a:defRPr sz="18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sz="1600" dirty="0"/>
              <a:t>Gallup Pakistan Net Future Business Situation Score Q2</a:t>
            </a:r>
            <a:r>
              <a:rPr lang="en-GB" sz="1600" baseline="0" dirty="0"/>
              <a:t> 2025–Q4 2024</a:t>
            </a:r>
            <a:endParaRPr lang="en-GB" sz="1600" dirty="0"/>
          </a:p>
        </c:rich>
      </c:tx>
      <c:layout>
        <c:manualLayout>
          <c:xMode val="edge"/>
          <c:yMode val="edge"/>
          <c:x val="0.11686065448212117"/>
          <c:y val="3.7862797148424548E-3"/>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GB"/>
        </a:p>
      </c:txPr>
    </c:title>
    <c:autoTitleDeleted val="0"/>
    <c:plotArea>
      <c:layout>
        <c:manualLayout>
          <c:layoutTarget val="inner"/>
          <c:xMode val="edge"/>
          <c:yMode val="edge"/>
          <c:x val="2.5277211279306162E-2"/>
          <c:y val="0.38581117018104977"/>
          <c:w val="0.97472274105769696"/>
          <c:h val="0.50309371847251338"/>
        </c:manualLayout>
      </c:layout>
      <c:barChart>
        <c:barDir val="col"/>
        <c:grouping val="clustered"/>
        <c:varyColors val="0"/>
        <c:ser>
          <c:idx val="1"/>
          <c:order val="0"/>
          <c:tx>
            <c:strRef>
              <c:f>Sheet1!$C$1</c:f>
              <c:strCache>
                <c:ptCount val="1"/>
                <c:pt idx="0">
                  <c:v>Q2 20252</c:v>
                </c:pt>
              </c:strCache>
            </c:strRef>
          </c:tx>
          <c:spPr>
            <a:solidFill>
              <a:srgbClr val="95A3A4"/>
            </a:solidFill>
            <a:ln>
              <a:noFill/>
            </a:ln>
            <a:effectLst>
              <a:outerShdw blurRad="57150" dist="19050" dir="5400000" algn="ctr" rotWithShape="0">
                <a:srgbClr val="000000">
                  <a:alpha val="63000"/>
                </a:srgbClr>
              </a:outerShdw>
            </a:effectLst>
          </c:spPr>
          <c:invertIfNegative val="0"/>
          <c:dPt>
            <c:idx val="0"/>
            <c:invertIfNegative val="0"/>
            <c:bubble3D val="0"/>
            <c:extLst>
              <c:ext xmlns:c16="http://schemas.microsoft.com/office/drawing/2014/chart" uri="{C3380CC4-5D6E-409C-BE32-E72D297353CC}">
                <c16:uniqueId val="{00000000-F168-492C-8BB2-892291AD7ED9}"/>
              </c:ext>
            </c:extLst>
          </c:dPt>
          <c:dLbls>
            <c:dLbl>
              <c:idx val="0"/>
              <c:tx>
                <c:rich>
                  <a:bodyPr/>
                  <a:lstStyle/>
                  <a:p>
                    <a:r>
                      <a:rPr lang="en-US" dirty="0"/>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168-492C-8BB2-892291AD7ED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Net (positive - negative)</c:v>
                </c:pt>
              </c:strCache>
            </c:strRef>
          </c:cat>
          <c:val>
            <c:numRef>
              <c:f>Sheet1!$C$2</c:f>
              <c:numCache>
                <c:formatCode>###0%</c:formatCode>
                <c:ptCount val="1"/>
                <c:pt idx="0">
                  <c:v>0.22</c:v>
                </c:pt>
              </c:numCache>
            </c:numRef>
          </c:val>
          <c:extLst>
            <c:ext xmlns:c16="http://schemas.microsoft.com/office/drawing/2014/chart" uri="{C3380CC4-5D6E-409C-BE32-E72D297353CC}">
              <c16:uniqueId val="{00000001-F168-492C-8BB2-892291AD7ED9}"/>
            </c:ext>
          </c:extLst>
        </c:ser>
        <c:ser>
          <c:idx val="0"/>
          <c:order val="1"/>
          <c:tx>
            <c:strRef>
              <c:f>Sheet1!$B$1</c:f>
              <c:strCache>
                <c:ptCount val="1"/>
                <c:pt idx="0">
                  <c:v>Q4 2025</c:v>
                </c:pt>
              </c:strCache>
            </c:strRef>
          </c:tx>
          <c:spPr>
            <a:solidFill>
              <a:srgbClr val="80C799"/>
            </a:solidFill>
            <a:ln>
              <a:noFill/>
            </a:ln>
            <a:effectLst>
              <a:outerShdw blurRad="57150" dist="19050" dir="5400000" algn="ctr" rotWithShape="0">
                <a:srgbClr val="000000">
                  <a:alpha val="63000"/>
                </a:srgbClr>
              </a:outerShdw>
            </a:effectLst>
          </c:spPr>
          <c:invertIfNegative val="0"/>
          <c:dLbls>
            <c:dLbl>
              <c:idx val="0"/>
              <c:tx>
                <c:rich>
                  <a:bodyPr/>
                  <a:lstStyle/>
                  <a:p>
                    <a:r>
                      <a:rPr lang="en-US" dirty="0"/>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6A21-4D1E-AD9B-B55F685ECDC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c:f>
              <c:strCache>
                <c:ptCount val="1"/>
                <c:pt idx="0">
                  <c:v>Net (positive - negative)</c:v>
                </c:pt>
              </c:strCache>
            </c:strRef>
          </c:cat>
          <c:val>
            <c:numRef>
              <c:f>Sheet1!$B$2</c:f>
              <c:numCache>
                <c:formatCode>###0%</c:formatCode>
                <c:ptCount val="1"/>
                <c:pt idx="0">
                  <c:v>0.12</c:v>
                </c:pt>
              </c:numCache>
            </c:numRef>
          </c:val>
          <c:extLst>
            <c:ext xmlns:c16="http://schemas.microsoft.com/office/drawing/2014/chart" uri="{C3380CC4-5D6E-409C-BE32-E72D297353CC}">
              <c16:uniqueId val="{00000002-F168-492C-8BB2-892291AD7ED9}"/>
            </c:ext>
          </c:extLst>
        </c:ser>
        <c:dLbls>
          <c:showLegendKey val="0"/>
          <c:showVal val="0"/>
          <c:showCatName val="0"/>
          <c:showSerName val="0"/>
          <c:showPercent val="0"/>
          <c:showBubbleSize val="0"/>
        </c:dLbls>
        <c:gapWidth val="150"/>
        <c:overlap val="-25"/>
        <c:axId val="134109440"/>
        <c:axId val="134123520"/>
      </c:barChart>
      <c:catAx>
        <c:axId val="134109440"/>
        <c:scaling>
          <c:orientation val="minMax"/>
        </c:scaling>
        <c:delete val="1"/>
        <c:axPos val="b"/>
        <c:numFmt formatCode="General" sourceLinked="1"/>
        <c:majorTickMark val="out"/>
        <c:minorTickMark val="none"/>
        <c:tickLblPos val="nextTo"/>
        <c:crossAx val="134123520"/>
        <c:crosses val="autoZero"/>
        <c:auto val="1"/>
        <c:lblAlgn val="ctr"/>
        <c:lblOffset val="100"/>
        <c:noMultiLvlLbl val="0"/>
      </c:catAx>
      <c:valAx>
        <c:axId val="134123520"/>
        <c:scaling>
          <c:orientation val="minMax"/>
          <c:max val="0.25"/>
        </c:scaling>
        <c:delete val="1"/>
        <c:axPos val="l"/>
        <c:numFmt formatCode="###0%" sourceLinked="1"/>
        <c:majorTickMark val="out"/>
        <c:minorTickMark val="none"/>
        <c:tickLblPos val="nextTo"/>
        <c:crossAx val="134109440"/>
        <c:crosses val="autoZero"/>
        <c:crossBetween val="between"/>
      </c:valAx>
      <c:spPr>
        <a:noFill/>
        <a:ln>
          <a:noFill/>
        </a:ln>
        <a:effectLst/>
      </c:spPr>
    </c:plotArea>
    <c:plotVisOnly val="1"/>
    <c:dispBlanksAs val="gap"/>
    <c:showDLblsOverMax val="0"/>
    <c:extLst/>
  </c:chart>
  <c:spPr>
    <a:solidFill>
      <a:srgbClr val="1A2D46"/>
    </a:solidFill>
    <a:ln>
      <a:solidFill>
        <a:srgbClr val="1A2D46"/>
      </a:solidFill>
    </a:ln>
    <a:effectLst/>
  </c:spPr>
  <c:txPr>
    <a:bodyPr/>
    <a:lstStyle/>
    <a:p>
      <a:pPr>
        <a:defRPr sz="18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7">
  <a:schemeClr val="accent4"/>
</cs:colorStyle>
</file>

<file path=ppt/charts/colors8.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omments/modernComment_101_0.xml><?xml version="1.0" encoding="utf-8"?>
<p188:cmLst xmlns:a="http://schemas.openxmlformats.org/drawingml/2006/main" xmlns:r="http://schemas.openxmlformats.org/officeDocument/2006/relationships" xmlns:p188="http://schemas.microsoft.com/office/powerpoint/2018/8/main">
  <p188:cm id="{F96B655A-F23A-419F-BDE3-C09DCE240FF0}" authorId="{2A2C9A43-C3DE-3265-B32F-8C3A0C4C5D94}" status="resolved" created="2025-08-01T11:58:08.218" complete="100000">
    <ac:txMkLst xmlns:ac="http://schemas.microsoft.com/office/drawing/2013/main/command">
      <pc:docMk xmlns:pc="http://schemas.microsoft.com/office/powerpoint/2013/main/command"/>
      <pc:sldMk xmlns:pc="http://schemas.microsoft.com/office/powerpoint/2013/main/command" cId="0" sldId="257"/>
      <ac:spMk id="16" creationId="{FF059010-9758-AA43-8B79-32817EDD8891}"/>
      <ac:txMk cp="0" len="13">
        <ac:context len="64" hash="3899449091"/>
      </ac:txMk>
    </ac:txMkLst>
    <p188:pos x="8038052" y="359179"/>
    <p188:txBody>
      <a:bodyPr/>
      <a:lstStyle/>
      <a:p>
        <a:r>
          <a:rPr lang="en-US"/>
          <a:t>We are going to call it 2nd quarter report . Please correct it at other places too</a:t>
        </a:r>
      </a:p>
    </p188:txBody>
  </p188:cm>
</p188:cmLst>
</file>

<file path=ppt/comments/modernComment_145_EC7F40E8.xml><?xml version="1.0" encoding="utf-8"?>
<p188:cmLst xmlns:a="http://schemas.openxmlformats.org/drawingml/2006/main" xmlns:r="http://schemas.openxmlformats.org/officeDocument/2006/relationships" xmlns:p188="http://schemas.microsoft.com/office/powerpoint/2018/8/main">
  <p188:cm id="{E3305F71-3F3C-4034-8247-D810718DDFF1}" authorId="{2A2C9A43-C3DE-3265-B32F-8C3A0C4C5D94}" status="resolved" created="2025-08-04T14:44:04.798" complete="100000">
    <ac:txMkLst xmlns:ac="http://schemas.microsoft.com/office/drawing/2013/main/command">
      <pc:docMk xmlns:pc="http://schemas.microsoft.com/office/powerpoint/2013/main/command"/>
      <pc:sldMk xmlns:pc="http://schemas.microsoft.com/office/powerpoint/2013/main/command" cId="3967762664" sldId="325"/>
      <ac:graphicFrameMk id="14" creationId="{9F68D9BB-3DCB-FC85-E7BF-DED463CCF553}"/>
      <ac:tblMk/>
      <ac:tcMk rowId="2246065778" colId="798717070"/>
      <ac:txMk cp="0" len="5">
        <ac:context len="6" hash="3426166141"/>
      </ac:txMk>
    </ac:txMkLst>
    <p188:txBody>
      <a:bodyPr/>
      <a:lstStyle/>
      <a:p>
        <a:r>
          <a:rPr lang="en-US"/>
          <a:t>These should add to 100%?</a:t>
        </a:r>
      </a:p>
    </p188:txBody>
  </p188:cm>
</p188:cmLst>
</file>

<file path=ppt/comments/modernComment_152_3CCB7BCC.xml><?xml version="1.0" encoding="utf-8"?>
<p188:cmLst xmlns:a="http://schemas.openxmlformats.org/drawingml/2006/main" xmlns:r="http://schemas.openxmlformats.org/officeDocument/2006/relationships" xmlns:p188="http://schemas.microsoft.com/office/powerpoint/2018/8/main">
  <p188:cm id="{E6AF83C4-5F6C-4C1F-B2D0-F54715BD5955}" authorId="{2A2C9A43-C3DE-3265-B32F-8C3A0C4C5D94}" status="resolved" created="2025-08-04T14:43:40.484" complete="100000">
    <pc:sldMkLst xmlns:pc="http://schemas.microsoft.com/office/powerpoint/2013/main/command">
      <pc:docMk/>
      <pc:sldMk cId="1019968460" sldId="338"/>
    </pc:sldMkLst>
    <p188:txBody>
      <a:bodyPr/>
      <a:lstStyle/>
      <a:p>
        <a:r>
          <a:rPr lang="en-US"/>
          <a:t>It would be great to mark these on a map</a:t>
        </a:r>
      </a:p>
    </p188:txBody>
  </p188:cm>
</p188:cmLst>
</file>

<file path=ppt/comments/modernComment_163_DF286423.xml><?xml version="1.0" encoding="utf-8"?>
<p188:cmLst xmlns:a="http://schemas.openxmlformats.org/drawingml/2006/main" xmlns:r="http://schemas.openxmlformats.org/officeDocument/2006/relationships" xmlns:p188="http://schemas.microsoft.com/office/powerpoint/2018/8/main">
  <p188:cm id="{271E3D49-4887-4422-BFF0-061DAE0208A3}" authorId="{2A2C9A43-C3DE-3265-B32F-8C3A0C4C5D94}" status="resolved" created="2025-08-04T14:42:50.624" complete="100000">
    <pc:sldMkLst xmlns:pc="http://schemas.microsoft.com/office/powerpoint/2013/main/command">
      <pc:docMk/>
      <pc:sldMk cId="3743966243" sldId="355"/>
    </pc:sldMkLst>
    <p188:txBody>
      <a:bodyPr/>
      <a:lstStyle/>
      <a:p>
        <a:r>
          <a:rPr lang="en-US"/>
          <a:t>This was asked previously too. Add trend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9E40BA-2AD9-400F-99E4-84ABD27A04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1D2F293-624A-4FF9-B7AC-9F868CD859EF}">
      <dgm:prSet phldrT="[Text]" custT="1"/>
      <dgm:spPr>
        <a:solidFill>
          <a:schemeClr val="accent1">
            <a:lumMod val="50000"/>
          </a:schemeClr>
        </a:solidFill>
      </dgm:spPr>
      <dgm:t>
        <a:bodyPr/>
        <a:lstStyle/>
        <a:p>
          <a:pPr algn="ctr"/>
          <a:r>
            <a:rPr lang="en-GB" sz="2400" b="1" dirty="0">
              <a:solidFill>
                <a:schemeClr val="bg1"/>
              </a:solidFill>
            </a:rPr>
            <a:t>Strand 1: Current Business Situation Score</a:t>
          </a:r>
          <a:endParaRPr lang="en-US" sz="2400" dirty="0">
            <a:solidFill>
              <a:schemeClr val="bg1"/>
            </a:solidFill>
          </a:endParaRPr>
        </a:p>
      </dgm:t>
    </dgm:pt>
    <dgm:pt modelId="{78BD44C6-A0CB-4DF1-8B49-AE3E0E850AEE}" type="parTrans" cxnId="{1E33E313-DE35-4D1E-947B-7CD76BAD32DD}">
      <dgm:prSet/>
      <dgm:spPr/>
      <dgm:t>
        <a:bodyPr/>
        <a:lstStyle/>
        <a:p>
          <a:endParaRPr lang="en-US" sz="2400"/>
        </a:p>
      </dgm:t>
    </dgm:pt>
    <dgm:pt modelId="{A96D9B7E-44BB-4A50-BF2C-C4A588D58ECB}" type="sibTrans" cxnId="{1E33E313-DE35-4D1E-947B-7CD76BAD32DD}">
      <dgm:prSet/>
      <dgm:spPr/>
      <dgm:t>
        <a:bodyPr/>
        <a:lstStyle/>
        <a:p>
          <a:endParaRPr lang="en-US" sz="2400"/>
        </a:p>
      </dgm:t>
    </dgm:pt>
    <dgm:pt modelId="{CF659297-0FE1-491B-8A44-F37A73706889}">
      <dgm:prSet phldrT="[Text]" custT="1"/>
      <dgm:spPr/>
      <dgm:t>
        <a:bodyPr/>
        <a:lstStyle/>
        <a:p>
          <a:r>
            <a:rPr lang="en-GB" sz="2400" dirty="0">
              <a:solidFill>
                <a:schemeClr val="tx2">
                  <a:lumMod val="50000"/>
                </a:schemeClr>
              </a:solidFill>
            </a:rPr>
            <a:t>Q4 2025:			 8%</a:t>
          </a:r>
          <a:endParaRPr lang="en-US" sz="2400" dirty="0"/>
        </a:p>
      </dgm:t>
    </dgm:pt>
    <dgm:pt modelId="{0101FC27-3C85-4D7B-8253-BE35A822BD14}" type="parTrans" cxnId="{A3FDE0F9-8B34-4BBA-A43E-C17407F02144}">
      <dgm:prSet/>
      <dgm:spPr/>
      <dgm:t>
        <a:bodyPr/>
        <a:lstStyle/>
        <a:p>
          <a:endParaRPr lang="en-US" sz="2400"/>
        </a:p>
      </dgm:t>
    </dgm:pt>
    <dgm:pt modelId="{48980414-B9DA-48C8-9850-EE59410387DF}" type="sibTrans" cxnId="{A3FDE0F9-8B34-4BBA-A43E-C17407F02144}">
      <dgm:prSet/>
      <dgm:spPr/>
      <dgm:t>
        <a:bodyPr/>
        <a:lstStyle/>
        <a:p>
          <a:endParaRPr lang="en-US" sz="2400"/>
        </a:p>
      </dgm:t>
    </dgm:pt>
    <dgm:pt modelId="{8552C186-2E9D-454C-8B50-66E31BE1B17C}">
      <dgm:prSet phldrT="[Text]" custT="1"/>
      <dgm:spPr>
        <a:solidFill>
          <a:schemeClr val="accent1">
            <a:lumMod val="50000"/>
          </a:schemeClr>
        </a:solidFill>
      </dgm:spPr>
      <dgm:t>
        <a:bodyPr/>
        <a:lstStyle/>
        <a:p>
          <a:pPr algn="ctr"/>
          <a:r>
            <a:rPr lang="en-GB" sz="2400" b="1" dirty="0">
              <a:solidFill>
                <a:schemeClr val="bg1"/>
              </a:solidFill>
            </a:rPr>
            <a:t>Strand 2: Future Business Situation Score</a:t>
          </a:r>
          <a:endParaRPr lang="en-US" sz="2400" dirty="0">
            <a:solidFill>
              <a:schemeClr val="bg1"/>
            </a:solidFill>
          </a:endParaRPr>
        </a:p>
      </dgm:t>
    </dgm:pt>
    <dgm:pt modelId="{8256CD22-C84C-4F3C-B062-E4B01A291D5C}" type="parTrans" cxnId="{9ED71FBA-4CE6-47CC-9342-304B8CB17C12}">
      <dgm:prSet/>
      <dgm:spPr/>
      <dgm:t>
        <a:bodyPr/>
        <a:lstStyle/>
        <a:p>
          <a:endParaRPr lang="en-US" sz="2400"/>
        </a:p>
      </dgm:t>
    </dgm:pt>
    <dgm:pt modelId="{C9580A30-0243-4F17-A914-2170C19F9799}" type="sibTrans" cxnId="{9ED71FBA-4CE6-47CC-9342-304B8CB17C12}">
      <dgm:prSet/>
      <dgm:spPr/>
      <dgm:t>
        <a:bodyPr/>
        <a:lstStyle/>
        <a:p>
          <a:endParaRPr lang="en-US" sz="2400"/>
        </a:p>
      </dgm:t>
    </dgm:pt>
    <dgm:pt modelId="{123BEB69-5B5C-4F3D-AA76-4116D08F7010}">
      <dgm:prSet custT="1"/>
      <dgm:spPr/>
      <dgm:t>
        <a:bodyPr/>
        <a:lstStyle/>
        <a:p>
          <a:r>
            <a:rPr lang="en-GB" sz="2400" dirty="0">
              <a:solidFill>
                <a:schemeClr val="tx2">
                  <a:lumMod val="50000"/>
                </a:schemeClr>
              </a:solidFill>
            </a:rPr>
            <a:t>Q2 2025:			 20%</a:t>
          </a:r>
        </a:p>
      </dgm:t>
    </dgm:pt>
    <dgm:pt modelId="{83A316E3-AEB1-4576-A735-AF5258A73025}" type="parTrans" cxnId="{6D653537-54C8-41C4-961C-51EB8CC406C9}">
      <dgm:prSet/>
      <dgm:spPr/>
      <dgm:t>
        <a:bodyPr/>
        <a:lstStyle/>
        <a:p>
          <a:endParaRPr lang="en-US" sz="2400"/>
        </a:p>
      </dgm:t>
    </dgm:pt>
    <dgm:pt modelId="{F074894A-E2E2-48F8-9146-A79322D0219A}" type="sibTrans" cxnId="{6D653537-54C8-41C4-961C-51EB8CC406C9}">
      <dgm:prSet/>
      <dgm:spPr/>
      <dgm:t>
        <a:bodyPr/>
        <a:lstStyle/>
        <a:p>
          <a:endParaRPr lang="en-US" sz="2400"/>
        </a:p>
      </dgm:t>
    </dgm:pt>
    <dgm:pt modelId="{B03651FE-EEAA-49EC-923D-6FAA0ECEBEAE}">
      <dgm:prSet custT="1"/>
      <dgm:spPr>
        <a:solidFill>
          <a:schemeClr val="accent1">
            <a:lumMod val="50000"/>
          </a:schemeClr>
        </a:solidFill>
      </dgm:spPr>
      <dgm:t>
        <a:bodyPr/>
        <a:lstStyle/>
        <a:p>
          <a:pPr algn="ctr"/>
          <a:r>
            <a:rPr lang="en-GB" sz="2400" b="1" dirty="0">
              <a:solidFill>
                <a:schemeClr val="bg1"/>
              </a:solidFill>
            </a:rPr>
            <a:t>Strand 3: Direction of the Country Score</a:t>
          </a:r>
          <a:endParaRPr lang="en-US" sz="2400" dirty="0">
            <a:solidFill>
              <a:schemeClr val="bg1"/>
            </a:solidFill>
          </a:endParaRPr>
        </a:p>
      </dgm:t>
    </dgm:pt>
    <dgm:pt modelId="{127EE758-22E0-4A05-80DB-43DE7FE8E65C}" type="parTrans" cxnId="{ED997350-CF45-4E2F-A080-371A4CA2AA39}">
      <dgm:prSet/>
      <dgm:spPr/>
      <dgm:t>
        <a:bodyPr/>
        <a:lstStyle/>
        <a:p>
          <a:endParaRPr lang="en-US" sz="2400"/>
        </a:p>
      </dgm:t>
    </dgm:pt>
    <dgm:pt modelId="{B7071CA9-8FC5-43D7-B582-2115979B519B}" type="sibTrans" cxnId="{ED997350-CF45-4E2F-A080-371A4CA2AA39}">
      <dgm:prSet/>
      <dgm:spPr/>
      <dgm:t>
        <a:bodyPr/>
        <a:lstStyle/>
        <a:p>
          <a:endParaRPr lang="en-US" sz="2400"/>
        </a:p>
      </dgm:t>
    </dgm:pt>
    <dgm:pt modelId="{00031B02-7C8B-4FE8-8D91-EAB62E4324ED}">
      <dgm:prSet custT="1"/>
      <dgm:spPr/>
      <dgm:t>
        <a:bodyPr/>
        <a:lstStyle/>
        <a:p>
          <a:r>
            <a:rPr lang="en-GB" sz="2400" dirty="0">
              <a:solidFill>
                <a:schemeClr val="tx2">
                  <a:lumMod val="50000"/>
                </a:schemeClr>
              </a:solidFill>
            </a:rPr>
            <a:t>Q4 2025: 			 -8%</a:t>
          </a:r>
          <a:endParaRPr lang="en-US" sz="2400" dirty="0"/>
        </a:p>
      </dgm:t>
    </dgm:pt>
    <dgm:pt modelId="{3640206B-313C-4A7D-80C2-816C06A705F9}" type="parTrans" cxnId="{F5C7FDD3-29DC-4C7D-A8F4-38AC1CE0204D}">
      <dgm:prSet/>
      <dgm:spPr/>
      <dgm:t>
        <a:bodyPr/>
        <a:lstStyle/>
        <a:p>
          <a:endParaRPr lang="en-US" sz="2400"/>
        </a:p>
      </dgm:t>
    </dgm:pt>
    <dgm:pt modelId="{085959E4-83C4-4C1F-A719-938C59F30122}" type="sibTrans" cxnId="{F5C7FDD3-29DC-4C7D-A8F4-38AC1CE0204D}">
      <dgm:prSet/>
      <dgm:spPr/>
      <dgm:t>
        <a:bodyPr/>
        <a:lstStyle/>
        <a:p>
          <a:endParaRPr lang="en-US" sz="2400"/>
        </a:p>
      </dgm:t>
    </dgm:pt>
    <dgm:pt modelId="{F9A4FD14-DB12-4716-B189-2B36968B6E16}">
      <dgm:prSet custT="1"/>
      <dgm:spPr/>
      <dgm:t>
        <a:bodyPr/>
        <a:lstStyle/>
        <a:p>
          <a:r>
            <a:rPr lang="en-GB" sz="2400" dirty="0">
              <a:solidFill>
                <a:schemeClr val="tx2">
                  <a:lumMod val="50000"/>
                </a:schemeClr>
              </a:solidFill>
            </a:rPr>
            <a:t>Q2 2025: 			 -2%</a:t>
          </a:r>
        </a:p>
      </dgm:t>
    </dgm:pt>
    <dgm:pt modelId="{2FA4810D-B8D0-4435-A2C8-D224CF6CDB1D}" type="parTrans" cxnId="{618E442E-36C0-464C-A42F-0D6D6D2AC344}">
      <dgm:prSet/>
      <dgm:spPr/>
      <dgm:t>
        <a:bodyPr/>
        <a:lstStyle/>
        <a:p>
          <a:endParaRPr lang="en-US" sz="2400"/>
        </a:p>
      </dgm:t>
    </dgm:pt>
    <dgm:pt modelId="{36BE495D-D720-4F09-8E2C-DA39A22247DB}" type="sibTrans" cxnId="{618E442E-36C0-464C-A42F-0D6D6D2AC344}">
      <dgm:prSet/>
      <dgm:spPr/>
      <dgm:t>
        <a:bodyPr/>
        <a:lstStyle/>
        <a:p>
          <a:endParaRPr lang="en-US" sz="2400"/>
        </a:p>
      </dgm:t>
    </dgm:pt>
    <dgm:pt modelId="{6B8C9F19-1C71-419D-AA9C-71AE1F3FCF94}">
      <dgm:prSet phldrT="[Text]" custT="1"/>
      <dgm:spPr/>
      <dgm:t>
        <a:bodyPr/>
        <a:lstStyle/>
        <a:p>
          <a:r>
            <a:rPr lang="en-GB" sz="2400" dirty="0">
              <a:solidFill>
                <a:schemeClr val="tx2">
                  <a:lumMod val="50000"/>
                </a:schemeClr>
              </a:solidFill>
            </a:rPr>
            <a:t>Q4 2025:			  12%</a:t>
          </a:r>
          <a:endParaRPr lang="en-US" sz="2400" dirty="0"/>
        </a:p>
      </dgm:t>
    </dgm:pt>
    <dgm:pt modelId="{27A722F4-7697-420A-8E09-73F176825E65}" type="sibTrans" cxnId="{1D39C29E-7E34-4973-91CA-BCCBADC125A0}">
      <dgm:prSet/>
      <dgm:spPr/>
      <dgm:t>
        <a:bodyPr/>
        <a:lstStyle/>
        <a:p>
          <a:endParaRPr lang="en-US" sz="2400"/>
        </a:p>
      </dgm:t>
    </dgm:pt>
    <dgm:pt modelId="{329C7C9E-0462-41D1-9609-0DDE590DF9B4}" type="parTrans" cxnId="{1D39C29E-7E34-4973-91CA-BCCBADC125A0}">
      <dgm:prSet/>
      <dgm:spPr/>
      <dgm:t>
        <a:bodyPr/>
        <a:lstStyle/>
        <a:p>
          <a:endParaRPr lang="en-US" sz="2400"/>
        </a:p>
      </dgm:t>
    </dgm:pt>
    <dgm:pt modelId="{B42A9EA3-DC6D-4407-819B-85930A5F13A3}">
      <dgm:prSet custT="1"/>
      <dgm:spPr/>
      <dgm:t>
        <a:bodyPr/>
        <a:lstStyle/>
        <a:p>
          <a:r>
            <a:rPr lang="en-GB" sz="2400" dirty="0">
              <a:solidFill>
                <a:schemeClr val="tx2">
                  <a:lumMod val="50000"/>
                </a:schemeClr>
              </a:solidFill>
            </a:rPr>
            <a:t>Q2 2025:			  22%</a:t>
          </a:r>
          <a:endParaRPr lang="en-US" sz="2400" dirty="0"/>
        </a:p>
      </dgm:t>
    </dgm:pt>
    <dgm:pt modelId="{4476EC23-406F-4C5A-B7D5-CEAECA384F3A}" type="sibTrans" cxnId="{3D2B854D-F28A-4828-8210-B53938B74EAF}">
      <dgm:prSet/>
      <dgm:spPr/>
      <dgm:t>
        <a:bodyPr/>
        <a:lstStyle/>
        <a:p>
          <a:endParaRPr lang="en-US" sz="2400"/>
        </a:p>
      </dgm:t>
    </dgm:pt>
    <dgm:pt modelId="{A001CD3E-8BD7-480A-897C-9DFE6E8B0C2F}" type="parTrans" cxnId="{3D2B854D-F28A-4828-8210-B53938B74EAF}">
      <dgm:prSet/>
      <dgm:spPr/>
      <dgm:t>
        <a:bodyPr/>
        <a:lstStyle/>
        <a:p>
          <a:endParaRPr lang="en-US" sz="2400"/>
        </a:p>
      </dgm:t>
    </dgm:pt>
    <dgm:pt modelId="{62C230BB-D0A4-498D-A880-C4A910C4927A}" type="pres">
      <dgm:prSet presAssocID="{189E40BA-2AD9-400F-99E4-84ABD27A046E}" presName="linear" presStyleCnt="0">
        <dgm:presLayoutVars>
          <dgm:animLvl val="lvl"/>
          <dgm:resizeHandles val="exact"/>
        </dgm:presLayoutVars>
      </dgm:prSet>
      <dgm:spPr/>
    </dgm:pt>
    <dgm:pt modelId="{D313F3C3-3961-4847-B4F7-A862FE19CFEE}" type="pres">
      <dgm:prSet presAssocID="{51D2F293-624A-4FF9-B7AC-9F868CD859EF}" presName="parentText" presStyleLbl="node1" presStyleIdx="0" presStyleCnt="3" custScaleY="39469">
        <dgm:presLayoutVars>
          <dgm:chMax val="0"/>
          <dgm:bulletEnabled val="1"/>
        </dgm:presLayoutVars>
      </dgm:prSet>
      <dgm:spPr/>
    </dgm:pt>
    <dgm:pt modelId="{22F357FB-BA42-4D86-B4C9-39C1FC40CB19}" type="pres">
      <dgm:prSet presAssocID="{51D2F293-624A-4FF9-B7AC-9F868CD859EF}" presName="childText" presStyleLbl="revTx" presStyleIdx="0" presStyleCnt="3">
        <dgm:presLayoutVars>
          <dgm:bulletEnabled val="1"/>
        </dgm:presLayoutVars>
      </dgm:prSet>
      <dgm:spPr/>
    </dgm:pt>
    <dgm:pt modelId="{5982E214-E9C5-4B0A-8516-D6339045B972}" type="pres">
      <dgm:prSet presAssocID="{8552C186-2E9D-454C-8B50-66E31BE1B17C}" presName="parentText" presStyleLbl="node1" presStyleIdx="1" presStyleCnt="3" custScaleY="45180">
        <dgm:presLayoutVars>
          <dgm:chMax val="0"/>
          <dgm:bulletEnabled val="1"/>
        </dgm:presLayoutVars>
      </dgm:prSet>
      <dgm:spPr/>
    </dgm:pt>
    <dgm:pt modelId="{9715F369-1A50-4C99-A48B-C6395D22A7F6}" type="pres">
      <dgm:prSet presAssocID="{8552C186-2E9D-454C-8B50-66E31BE1B17C}" presName="childText" presStyleLbl="revTx" presStyleIdx="1" presStyleCnt="3">
        <dgm:presLayoutVars>
          <dgm:bulletEnabled val="1"/>
        </dgm:presLayoutVars>
      </dgm:prSet>
      <dgm:spPr/>
    </dgm:pt>
    <dgm:pt modelId="{A46D73EE-3EEB-4377-AFAB-A725EC557FE8}" type="pres">
      <dgm:prSet presAssocID="{B03651FE-EEAA-49EC-923D-6FAA0ECEBEAE}" presName="parentText" presStyleLbl="node1" presStyleIdx="2" presStyleCnt="3" custScaleY="40327" custLinFactNeighborY="1278">
        <dgm:presLayoutVars>
          <dgm:chMax val="0"/>
          <dgm:bulletEnabled val="1"/>
        </dgm:presLayoutVars>
      </dgm:prSet>
      <dgm:spPr/>
    </dgm:pt>
    <dgm:pt modelId="{649B18B5-B775-4CA8-8793-30C4B949A9DF}" type="pres">
      <dgm:prSet presAssocID="{B03651FE-EEAA-49EC-923D-6FAA0ECEBEAE}" presName="childText" presStyleLbl="revTx" presStyleIdx="2" presStyleCnt="3" custLinFactNeighborY="51033">
        <dgm:presLayoutVars>
          <dgm:bulletEnabled val="1"/>
        </dgm:presLayoutVars>
      </dgm:prSet>
      <dgm:spPr/>
    </dgm:pt>
  </dgm:ptLst>
  <dgm:cxnLst>
    <dgm:cxn modelId="{E3186D09-7964-4108-9C7B-C0AA7227E303}" type="presOf" srcId="{6B8C9F19-1C71-419D-AA9C-71AE1F3FCF94}" destId="{9715F369-1A50-4C99-A48B-C6395D22A7F6}" srcOrd="0" destOrd="0" presId="urn:microsoft.com/office/officeart/2005/8/layout/vList2"/>
    <dgm:cxn modelId="{1E33E313-DE35-4D1E-947B-7CD76BAD32DD}" srcId="{189E40BA-2AD9-400F-99E4-84ABD27A046E}" destId="{51D2F293-624A-4FF9-B7AC-9F868CD859EF}" srcOrd="0" destOrd="0" parTransId="{78BD44C6-A0CB-4DF1-8B49-AE3E0E850AEE}" sibTransId="{A96D9B7E-44BB-4A50-BF2C-C4A588D58ECB}"/>
    <dgm:cxn modelId="{618E442E-36C0-464C-A42F-0D6D6D2AC344}" srcId="{B03651FE-EEAA-49EC-923D-6FAA0ECEBEAE}" destId="{F9A4FD14-DB12-4716-B189-2B36968B6E16}" srcOrd="1" destOrd="0" parTransId="{2FA4810D-B8D0-4435-A2C8-D224CF6CDB1D}" sibTransId="{36BE495D-D720-4F09-8E2C-DA39A22247DB}"/>
    <dgm:cxn modelId="{6D653537-54C8-41C4-961C-51EB8CC406C9}" srcId="{51D2F293-624A-4FF9-B7AC-9F868CD859EF}" destId="{123BEB69-5B5C-4F3D-AA76-4116D08F7010}" srcOrd="1" destOrd="0" parTransId="{83A316E3-AEB1-4576-A735-AF5258A73025}" sibTransId="{F074894A-E2E2-48F8-9146-A79322D0219A}"/>
    <dgm:cxn modelId="{B0B92366-CDEC-4FC5-A835-46147E32B386}" type="presOf" srcId="{B03651FE-EEAA-49EC-923D-6FAA0ECEBEAE}" destId="{A46D73EE-3EEB-4377-AFAB-A725EC557FE8}" srcOrd="0" destOrd="0" presId="urn:microsoft.com/office/officeart/2005/8/layout/vList2"/>
    <dgm:cxn modelId="{3D2B854D-F28A-4828-8210-B53938B74EAF}" srcId="{8552C186-2E9D-454C-8B50-66E31BE1B17C}" destId="{B42A9EA3-DC6D-4407-819B-85930A5F13A3}" srcOrd="1" destOrd="0" parTransId="{A001CD3E-8BD7-480A-897C-9DFE6E8B0C2F}" sibTransId="{4476EC23-406F-4C5A-B7D5-CEAECA384F3A}"/>
    <dgm:cxn modelId="{ED997350-CF45-4E2F-A080-371A4CA2AA39}" srcId="{189E40BA-2AD9-400F-99E4-84ABD27A046E}" destId="{B03651FE-EEAA-49EC-923D-6FAA0ECEBEAE}" srcOrd="2" destOrd="0" parTransId="{127EE758-22E0-4A05-80DB-43DE7FE8E65C}" sibTransId="{B7071CA9-8FC5-43D7-B582-2115979B519B}"/>
    <dgm:cxn modelId="{99625954-2374-44FB-A975-4C1E118A77A2}" type="presOf" srcId="{00031B02-7C8B-4FE8-8D91-EAB62E4324ED}" destId="{649B18B5-B775-4CA8-8793-30C4B949A9DF}" srcOrd="0" destOrd="0" presId="urn:microsoft.com/office/officeart/2005/8/layout/vList2"/>
    <dgm:cxn modelId="{074BBE77-1F05-471A-ACFF-91A93003F30D}" type="presOf" srcId="{8552C186-2E9D-454C-8B50-66E31BE1B17C}" destId="{5982E214-E9C5-4B0A-8516-D6339045B972}" srcOrd="0" destOrd="0" presId="urn:microsoft.com/office/officeart/2005/8/layout/vList2"/>
    <dgm:cxn modelId="{1D39C29E-7E34-4973-91CA-BCCBADC125A0}" srcId="{8552C186-2E9D-454C-8B50-66E31BE1B17C}" destId="{6B8C9F19-1C71-419D-AA9C-71AE1F3FCF94}" srcOrd="0" destOrd="0" parTransId="{329C7C9E-0462-41D1-9609-0DDE590DF9B4}" sibTransId="{27A722F4-7697-420A-8E09-73F176825E65}"/>
    <dgm:cxn modelId="{D6585AA8-EC9A-4CFA-BD5A-5F0E3EC034F1}" type="presOf" srcId="{F9A4FD14-DB12-4716-B189-2B36968B6E16}" destId="{649B18B5-B775-4CA8-8793-30C4B949A9DF}" srcOrd="0" destOrd="1" presId="urn:microsoft.com/office/officeart/2005/8/layout/vList2"/>
    <dgm:cxn modelId="{85A528B5-B623-4184-882C-36CAC7DD95C7}" type="presOf" srcId="{CF659297-0FE1-491B-8A44-F37A73706889}" destId="{22F357FB-BA42-4D86-B4C9-39C1FC40CB19}" srcOrd="0" destOrd="0" presId="urn:microsoft.com/office/officeart/2005/8/layout/vList2"/>
    <dgm:cxn modelId="{9ED71FBA-4CE6-47CC-9342-304B8CB17C12}" srcId="{189E40BA-2AD9-400F-99E4-84ABD27A046E}" destId="{8552C186-2E9D-454C-8B50-66E31BE1B17C}" srcOrd="1" destOrd="0" parTransId="{8256CD22-C84C-4F3C-B062-E4B01A291D5C}" sibTransId="{C9580A30-0243-4F17-A914-2170C19F9799}"/>
    <dgm:cxn modelId="{22D625C1-CD85-4939-B374-05EF3D3720D1}" type="presOf" srcId="{B42A9EA3-DC6D-4407-819B-85930A5F13A3}" destId="{9715F369-1A50-4C99-A48B-C6395D22A7F6}" srcOrd="0" destOrd="1" presId="urn:microsoft.com/office/officeart/2005/8/layout/vList2"/>
    <dgm:cxn modelId="{8416E7C7-2E67-4FD8-9508-B15E42007865}" type="presOf" srcId="{123BEB69-5B5C-4F3D-AA76-4116D08F7010}" destId="{22F357FB-BA42-4D86-B4C9-39C1FC40CB19}" srcOrd="0" destOrd="1" presId="urn:microsoft.com/office/officeart/2005/8/layout/vList2"/>
    <dgm:cxn modelId="{F5C7FDD3-29DC-4C7D-A8F4-38AC1CE0204D}" srcId="{B03651FE-EEAA-49EC-923D-6FAA0ECEBEAE}" destId="{00031B02-7C8B-4FE8-8D91-EAB62E4324ED}" srcOrd="0" destOrd="0" parTransId="{3640206B-313C-4A7D-80C2-816C06A705F9}" sibTransId="{085959E4-83C4-4C1F-A719-938C59F30122}"/>
    <dgm:cxn modelId="{13AF05E3-D533-4992-86BA-27C24C561547}" type="presOf" srcId="{51D2F293-624A-4FF9-B7AC-9F868CD859EF}" destId="{D313F3C3-3961-4847-B4F7-A862FE19CFEE}" srcOrd="0" destOrd="0" presId="urn:microsoft.com/office/officeart/2005/8/layout/vList2"/>
    <dgm:cxn modelId="{ABD36EE8-A7BF-47B1-A572-F7767CD76389}" type="presOf" srcId="{189E40BA-2AD9-400F-99E4-84ABD27A046E}" destId="{62C230BB-D0A4-498D-A880-C4A910C4927A}" srcOrd="0" destOrd="0" presId="urn:microsoft.com/office/officeart/2005/8/layout/vList2"/>
    <dgm:cxn modelId="{A3FDE0F9-8B34-4BBA-A43E-C17407F02144}" srcId="{51D2F293-624A-4FF9-B7AC-9F868CD859EF}" destId="{CF659297-0FE1-491B-8A44-F37A73706889}" srcOrd="0" destOrd="0" parTransId="{0101FC27-3C85-4D7B-8253-BE35A822BD14}" sibTransId="{48980414-B9DA-48C8-9850-EE59410387DF}"/>
    <dgm:cxn modelId="{2736D6C4-64FA-473B-9D78-AB2C97F7B5E9}" type="presParOf" srcId="{62C230BB-D0A4-498D-A880-C4A910C4927A}" destId="{D313F3C3-3961-4847-B4F7-A862FE19CFEE}" srcOrd="0" destOrd="0" presId="urn:microsoft.com/office/officeart/2005/8/layout/vList2"/>
    <dgm:cxn modelId="{8534C31D-D961-4418-B8B8-4CA380465BDC}" type="presParOf" srcId="{62C230BB-D0A4-498D-A880-C4A910C4927A}" destId="{22F357FB-BA42-4D86-B4C9-39C1FC40CB19}" srcOrd="1" destOrd="0" presId="urn:microsoft.com/office/officeart/2005/8/layout/vList2"/>
    <dgm:cxn modelId="{1BA7443B-23F4-45F2-8081-26DDE558FCD8}" type="presParOf" srcId="{62C230BB-D0A4-498D-A880-C4A910C4927A}" destId="{5982E214-E9C5-4B0A-8516-D6339045B972}" srcOrd="2" destOrd="0" presId="urn:microsoft.com/office/officeart/2005/8/layout/vList2"/>
    <dgm:cxn modelId="{E39CB5B7-C5E3-4F90-B7F5-7219E9B12B73}" type="presParOf" srcId="{62C230BB-D0A4-498D-A880-C4A910C4927A}" destId="{9715F369-1A50-4C99-A48B-C6395D22A7F6}" srcOrd="3" destOrd="0" presId="urn:microsoft.com/office/officeart/2005/8/layout/vList2"/>
    <dgm:cxn modelId="{A2F87378-3FC7-4878-9FF0-E270D353245F}" type="presParOf" srcId="{62C230BB-D0A4-498D-A880-C4A910C4927A}" destId="{A46D73EE-3EEB-4377-AFAB-A725EC557FE8}" srcOrd="4" destOrd="0" presId="urn:microsoft.com/office/officeart/2005/8/layout/vList2"/>
    <dgm:cxn modelId="{6E61040D-1F96-4ABF-9243-64B18DF50978}" type="presParOf" srcId="{62C230BB-D0A4-498D-A880-C4A910C4927A}" destId="{649B18B5-B775-4CA8-8793-30C4B949A9DF}" srcOrd="5" destOrd="0" presId="urn:microsoft.com/office/officeart/2005/8/layout/vList2"/>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3F3C3-3961-4847-B4F7-A862FE19CFEE}">
      <dsp:nvSpPr>
        <dsp:cNvPr id="0" name=""/>
        <dsp:cNvSpPr/>
      </dsp:nvSpPr>
      <dsp:spPr>
        <a:xfrm>
          <a:off x="0" y="16428"/>
          <a:ext cx="10363200" cy="391595"/>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Strand 1: Current Business Situation Score</a:t>
          </a:r>
          <a:endParaRPr lang="en-US" sz="2400" kern="1200" dirty="0">
            <a:solidFill>
              <a:schemeClr val="bg1"/>
            </a:solidFill>
          </a:endParaRPr>
        </a:p>
      </dsp:txBody>
      <dsp:txXfrm>
        <a:off x="19116" y="35544"/>
        <a:ext cx="10324968" cy="353363"/>
      </dsp:txXfrm>
    </dsp:sp>
    <dsp:sp modelId="{22F357FB-BA42-4D86-B4C9-39C1FC40CB19}">
      <dsp:nvSpPr>
        <dsp:cNvPr id="0" name=""/>
        <dsp:cNvSpPr/>
      </dsp:nvSpPr>
      <dsp:spPr>
        <a:xfrm>
          <a:off x="0" y="408023"/>
          <a:ext cx="103632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solidFill>
                <a:schemeClr val="tx2">
                  <a:lumMod val="50000"/>
                </a:schemeClr>
              </a:solidFill>
            </a:rPr>
            <a:t>Q4 2025:			 8%</a:t>
          </a:r>
          <a:endParaRPr lang="en-US" sz="2400" kern="1200" dirty="0"/>
        </a:p>
        <a:p>
          <a:pPr marL="228600" lvl="1" indent="-228600" algn="l" defTabSz="1066800">
            <a:lnSpc>
              <a:spcPct val="90000"/>
            </a:lnSpc>
            <a:spcBef>
              <a:spcPct val="0"/>
            </a:spcBef>
            <a:spcAft>
              <a:spcPct val="20000"/>
            </a:spcAft>
            <a:buChar char="•"/>
          </a:pPr>
          <a:r>
            <a:rPr lang="en-GB" sz="2400" kern="1200" dirty="0">
              <a:solidFill>
                <a:schemeClr val="tx2">
                  <a:lumMod val="50000"/>
                </a:schemeClr>
              </a:solidFill>
            </a:rPr>
            <a:t>Q2 2025:			 20%</a:t>
          </a:r>
        </a:p>
      </dsp:txBody>
      <dsp:txXfrm>
        <a:off x="0" y="408023"/>
        <a:ext cx="10363200" cy="877680"/>
      </dsp:txXfrm>
    </dsp:sp>
    <dsp:sp modelId="{5982E214-E9C5-4B0A-8516-D6339045B972}">
      <dsp:nvSpPr>
        <dsp:cNvPr id="0" name=""/>
        <dsp:cNvSpPr/>
      </dsp:nvSpPr>
      <dsp:spPr>
        <a:xfrm>
          <a:off x="0" y="1285703"/>
          <a:ext cx="10363200" cy="448257"/>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Strand 2: Future Business Situation Score</a:t>
          </a:r>
          <a:endParaRPr lang="en-US" sz="2400" kern="1200" dirty="0">
            <a:solidFill>
              <a:schemeClr val="bg1"/>
            </a:solidFill>
          </a:endParaRPr>
        </a:p>
      </dsp:txBody>
      <dsp:txXfrm>
        <a:off x="21882" y="1307585"/>
        <a:ext cx="10319436" cy="404493"/>
      </dsp:txXfrm>
    </dsp:sp>
    <dsp:sp modelId="{9715F369-1A50-4C99-A48B-C6395D22A7F6}">
      <dsp:nvSpPr>
        <dsp:cNvPr id="0" name=""/>
        <dsp:cNvSpPr/>
      </dsp:nvSpPr>
      <dsp:spPr>
        <a:xfrm>
          <a:off x="0" y="1733961"/>
          <a:ext cx="103632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solidFill>
                <a:schemeClr val="tx2">
                  <a:lumMod val="50000"/>
                </a:schemeClr>
              </a:solidFill>
            </a:rPr>
            <a:t>Q4 2025:			  12%</a:t>
          </a:r>
          <a:endParaRPr lang="en-US" sz="2400" kern="1200" dirty="0"/>
        </a:p>
        <a:p>
          <a:pPr marL="228600" lvl="1" indent="-228600" algn="l" defTabSz="1066800">
            <a:lnSpc>
              <a:spcPct val="90000"/>
            </a:lnSpc>
            <a:spcBef>
              <a:spcPct val="0"/>
            </a:spcBef>
            <a:spcAft>
              <a:spcPct val="20000"/>
            </a:spcAft>
            <a:buChar char="•"/>
          </a:pPr>
          <a:r>
            <a:rPr lang="en-GB" sz="2400" kern="1200" dirty="0">
              <a:solidFill>
                <a:schemeClr val="tx2">
                  <a:lumMod val="50000"/>
                </a:schemeClr>
              </a:solidFill>
            </a:rPr>
            <a:t>Q2 2025:			  22%</a:t>
          </a:r>
          <a:endParaRPr lang="en-US" sz="2400" kern="1200" dirty="0"/>
        </a:p>
      </dsp:txBody>
      <dsp:txXfrm>
        <a:off x="0" y="1733961"/>
        <a:ext cx="10363200" cy="877680"/>
      </dsp:txXfrm>
    </dsp:sp>
    <dsp:sp modelId="{A46D73EE-3EEB-4377-AFAB-A725EC557FE8}">
      <dsp:nvSpPr>
        <dsp:cNvPr id="0" name=""/>
        <dsp:cNvSpPr/>
      </dsp:nvSpPr>
      <dsp:spPr>
        <a:xfrm>
          <a:off x="0" y="2622858"/>
          <a:ext cx="10363200" cy="400108"/>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bg1"/>
              </a:solidFill>
            </a:rPr>
            <a:t>Strand 3: Direction of the Country Score</a:t>
          </a:r>
          <a:endParaRPr lang="en-US" sz="2400" kern="1200" dirty="0">
            <a:solidFill>
              <a:schemeClr val="bg1"/>
            </a:solidFill>
          </a:endParaRPr>
        </a:p>
      </dsp:txBody>
      <dsp:txXfrm>
        <a:off x="19532" y="2642390"/>
        <a:ext cx="10324136" cy="361044"/>
      </dsp:txXfrm>
    </dsp:sp>
    <dsp:sp modelId="{649B18B5-B775-4CA8-8793-30C4B949A9DF}">
      <dsp:nvSpPr>
        <dsp:cNvPr id="0" name=""/>
        <dsp:cNvSpPr/>
      </dsp:nvSpPr>
      <dsp:spPr>
        <a:xfrm>
          <a:off x="0" y="3028177"/>
          <a:ext cx="10363200" cy="877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dirty="0">
              <a:solidFill>
                <a:schemeClr val="tx2">
                  <a:lumMod val="50000"/>
                </a:schemeClr>
              </a:solidFill>
            </a:rPr>
            <a:t>Q4 2025: 			 -8%</a:t>
          </a:r>
          <a:endParaRPr lang="en-US" sz="2400" kern="1200" dirty="0"/>
        </a:p>
        <a:p>
          <a:pPr marL="228600" lvl="1" indent="-228600" algn="l" defTabSz="1066800">
            <a:lnSpc>
              <a:spcPct val="90000"/>
            </a:lnSpc>
            <a:spcBef>
              <a:spcPct val="0"/>
            </a:spcBef>
            <a:spcAft>
              <a:spcPct val="20000"/>
            </a:spcAft>
            <a:buChar char="•"/>
          </a:pPr>
          <a:r>
            <a:rPr lang="en-GB" sz="2400" kern="1200" dirty="0">
              <a:solidFill>
                <a:schemeClr val="tx2">
                  <a:lumMod val="50000"/>
                </a:schemeClr>
              </a:solidFill>
            </a:rPr>
            <a:t>Q2 2025: 			 -2%</a:t>
          </a:r>
        </a:p>
      </dsp:txBody>
      <dsp:txXfrm>
        <a:off x="0" y="3028177"/>
        <a:ext cx="10363200" cy="877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AFC76-0C6A-BD4C-94FF-A5CD6C3D71EB}" type="datetimeFigureOut">
              <a:rPr lang="x-none" smtClean="0"/>
              <a:t>11/13/2025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ED845-D5F4-9447-B9A9-1DF94F6CA137}" type="slidenum">
              <a:rPr lang="x-none" smtClean="0"/>
              <a:t>‹#›</a:t>
            </a:fld>
            <a:endParaRPr lang="x-none"/>
          </a:p>
        </p:txBody>
      </p:sp>
    </p:spTree>
    <p:extLst>
      <p:ext uri="{BB962C8B-B14F-4D97-AF65-F5344CB8AC3E}">
        <p14:creationId xmlns:p14="http://schemas.microsoft.com/office/powerpoint/2010/main" val="374379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3D6ED845-D5F4-9447-B9A9-1DF94F6CA137}" type="slidenum">
              <a:rPr lang="x-none" smtClean="0"/>
              <a:t>15</a:t>
            </a:fld>
            <a:endParaRPr lang="x-none"/>
          </a:p>
        </p:txBody>
      </p:sp>
    </p:spTree>
    <p:extLst>
      <p:ext uri="{BB962C8B-B14F-4D97-AF65-F5344CB8AC3E}">
        <p14:creationId xmlns:p14="http://schemas.microsoft.com/office/powerpoint/2010/main" val="2493266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6ED845-D5F4-9447-B9A9-1DF94F6CA137}" type="slidenum">
              <a:rPr kumimoji="0" lang="x-non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x-non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601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6ED845-D5F4-9447-B9A9-1DF94F6CA137}" type="slidenum">
              <a:rPr kumimoji="0" lang="x-non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x-non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556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D6ED845-D5F4-9447-B9A9-1DF94F6CA137}" type="slidenum">
              <a:rPr kumimoji="0" lang="x-non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x-non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4433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17127F-8DDC-5643-99AF-B398F34E6BC3}" type="datetime1">
              <a:rPr lang="en-US" smtClean="0"/>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2989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36C3B3-8746-354E-902F-5537CC6CF423}" type="datetime1">
              <a:rPr lang="en-US" smtClean="0"/>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8199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830D0-4F5E-B341-B138-030B5331BEDE}" type="datetime1">
              <a:rPr lang="en-US" smtClean="0"/>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2948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3CC126-9159-4943-BFA9-0A7657C3D355}" type="datetime1">
              <a:rPr lang="en-US" smtClean="0"/>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08688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5F8C54-59BC-8847-AC87-16F4B395F335}" type="datetime1">
              <a:rPr lang="en-US" smtClean="0"/>
              <a:t>11/13/2025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9169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E4100D-A0DF-F84D-A407-40BD6F82BF77}" type="datetime1">
              <a:rPr lang="en-US" smtClean="0"/>
              <a:t>11/13/2025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58988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768CAA-6083-CF40-949A-D9075ACDC9A4}" type="datetime1">
              <a:rPr lang="en-US" smtClean="0"/>
              <a:t>11/13/2025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47769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83E124-01B7-5A4B-9831-26ACBB7293B0}" type="datetime1">
              <a:rPr lang="en-US" smtClean="0"/>
              <a:t>11/13/2025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6573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51A9C-EA51-5D45-BED3-1C0586145DE2}" type="datetime1">
              <a:rPr lang="en-US" smtClean="0"/>
              <a:t>11/13/2025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8379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92B9F92C-2DF8-5241-AB3A-AAF7C27F8FCD}" type="datetime1">
              <a:rPr lang="en-US" smtClean="0"/>
              <a:t>11/13/2025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4531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B1F0E54-821F-0A44-947C-F6418B3975A6}" type="datetime1">
              <a:rPr lang="en-US" smtClean="0"/>
              <a:t>11/13/2025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92741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B3A18F65-0144-4D49-8863-75D6186A283E}" type="datetime1">
              <a:rPr lang="en-US" smtClean="0"/>
              <a:t>11/13/2025</a:t>
            </a:fld>
            <a:endParaRPr lang="en-US"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5592269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1_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image" Target="../media/image10.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chart" Target="../charts/chart1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11.xml"/><Relationship Id="rId5" Type="http://schemas.openxmlformats.org/officeDocument/2006/relationships/image" Target="../media/image10.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www.sbp.org.pk/research/BCS-r.asp" TargetMode="External"/><Relationship Id="rId5" Type="http://schemas.openxmlformats.org/officeDocument/2006/relationships/image" Target="../media/image3.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chart" Target="../charts/chart18.xml"/><Relationship Id="rId2" Type="http://schemas.openxmlformats.org/officeDocument/2006/relationships/chart" Target="../charts/chart15.xml"/><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163_DF286423.xml"/><Relationship Id="rId7" Type="http://schemas.openxmlformats.org/officeDocument/2006/relationships/chart" Target="../charts/chart20.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18/10/relationships/comments" Target="../comments/modernComment_145_EC7F40E8.xml"/><Relationship Id="rId1" Type="http://schemas.openxmlformats.org/officeDocument/2006/relationships/slideLayout" Target="../slideLayouts/slideLayout7.xml"/><Relationship Id="rId5" Type="http://schemas.openxmlformats.org/officeDocument/2006/relationships/hyperlink" Target="http://www.gallup.com.pk/" TargetMode="Externa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microsoft.com/office/2018/10/relationships/comments" Target="../comments/modernComment_152_3CCB7BCC.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gallup.com.pk/wp/wp-content/uploads/2021/07/Gallup-Business-Confidence-Survey-Wave-5-Quarter-2-2021-Report-3.pdf" TargetMode="External"/><Relationship Id="rId13" Type="http://schemas.openxmlformats.org/officeDocument/2006/relationships/hyperlink" Target="https://gallup.com.pk/wp/wp-content/uploads/2023/09/10th-gallup-business-confidence-index-q2-2023-report-.pdf" TargetMode="External"/><Relationship Id="rId3" Type="http://schemas.openxmlformats.org/officeDocument/2006/relationships/image" Target="../media/image8.svg"/><Relationship Id="rId7" Type="http://schemas.openxmlformats.org/officeDocument/2006/relationships/hyperlink" Target="https://gallup.com.pk/post/31449" TargetMode="External"/><Relationship Id="rId12" Type="http://schemas.openxmlformats.org/officeDocument/2006/relationships/hyperlink" Target="https://gallup.com.pk/wp/wp-content/uploads/2023/04/9th-gallup-business-confidence-survey-q-1-2023-report.pdf" TargetMode="External"/><Relationship Id="rId2" Type="http://schemas.openxmlformats.org/officeDocument/2006/relationships/image" Target="../media/image7.png"/><Relationship Id="rId16" Type="http://schemas.openxmlformats.org/officeDocument/2006/relationships/hyperlink" Target="https://gallup.com.pk/post/36859" TargetMode="External"/><Relationship Id="rId1" Type="http://schemas.openxmlformats.org/officeDocument/2006/relationships/slideLayout" Target="../slideLayouts/slideLayout7.xml"/><Relationship Id="rId6" Type="http://schemas.openxmlformats.org/officeDocument/2006/relationships/hyperlink" Target="https://gallup.com.pk/post/30353" TargetMode="External"/><Relationship Id="rId11" Type="http://schemas.openxmlformats.org/officeDocument/2006/relationships/hyperlink" Target="https://www.gallup.com.pk/post/33775" TargetMode="External"/><Relationship Id="rId5" Type="http://schemas.openxmlformats.org/officeDocument/2006/relationships/image" Target="../media/image10.png"/><Relationship Id="rId15" Type="http://schemas.openxmlformats.org/officeDocument/2006/relationships/hyperlink" Target="https://gallup.com.pk/wp/wp-content/uploads/2024/04/12th-Gallup-Business-Confidence-Survey-Q-1-2024-Report.pdf" TargetMode="External"/><Relationship Id="rId10" Type="http://schemas.openxmlformats.org/officeDocument/2006/relationships/hyperlink" Target="https://www.gallup.com.pk/post/33217" TargetMode="External"/><Relationship Id="rId4" Type="http://schemas.openxmlformats.org/officeDocument/2006/relationships/image" Target="../media/image9.jpeg"/><Relationship Id="rId9" Type="http://schemas.openxmlformats.org/officeDocument/2006/relationships/hyperlink" Target="https://gallup.com.pk/wp/wp-content/uploads/2021/11/6th-Gallup-Business-Confidence-Survey-Quarter-4-2021-Report.pdf" TargetMode="External"/><Relationship Id="rId14" Type="http://schemas.openxmlformats.org/officeDocument/2006/relationships/hyperlink" Target="https://gallup.com.pk/wp/wp-content/uploads/2023/12/11th-Gallup-Business-Confidence-Survey-Q-3-2023-Report-3.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image" Target="../media/image14.svg"/><Relationship Id="rId10" Type="http://schemas.openxmlformats.org/officeDocument/2006/relationships/image" Target="../media/image9.jpe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12"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1.png"/><Relationship Id="rId5" Type="http://schemas.openxmlformats.org/officeDocument/2006/relationships/image" Target="../media/image20.svg"/><Relationship Id="rId10" Type="http://schemas.microsoft.com/office/2007/relationships/diagramDrawing" Target="../diagrams/drawing1.xml"/><Relationship Id="rId4" Type="http://schemas.openxmlformats.org/officeDocument/2006/relationships/image" Target="../media/image19.pn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screen">
            <a:alphaModFix amt="19999"/>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a:xfrm>
            <a:off x="-346567" y="-38100"/>
            <a:ext cx="18981133" cy="10943900"/>
          </a:xfrm>
          <a:prstGeom prst="rect">
            <a:avLst/>
          </a:prstGeom>
        </p:spPr>
      </p:pic>
      <p:sp>
        <p:nvSpPr>
          <p:cNvPr id="4" name="AutoShape 4"/>
          <p:cNvSpPr/>
          <p:nvPr/>
        </p:nvSpPr>
        <p:spPr>
          <a:xfrm>
            <a:off x="1260434" y="1648152"/>
            <a:ext cx="15767130" cy="4333548"/>
          </a:xfrm>
          <a:prstGeom prst="rect">
            <a:avLst/>
          </a:prstGeom>
          <a:solidFill>
            <a:srgbClr val="0C2A52"/>
          </a:solidFill>
        </p:spPr>
        <p:txBody>
          <a:bodyPr/>
          <a:lstStyle/>
          <a:p>
            <a:endParaRPr lang="x-none" dirty="0"/>
          </a:p>
        </p:txBody>
      </p:sp>
      <p:sp>
        <p:nvSpPr>
          <p:cNvPr id="5" name="TextBox 5"/>
          <p:cNvSpPr txBox="1"/>
          <p:nvPr/>
        </p:nvSpPr>
        <p:spPr>
          <a:xfrm>
            <a:off x="2276176" y="2802474"/>
            <a:ext cx="14172449" cy="1402180"/>
          </a:xfrm>
          <a:prstGeom prst="rect">
            <a:avLst/>
          </a:prstGeom>
        </p:spPr>
        <p:txBody>
          <a:bodyPr wrap="square" lIns="0" tIns="0" rIns="0" bIns="0" rtlCol="0" anchor="t">
            <a:spAutoFit/>
          </a:bodyPr>
          <a:lstStyle/>
          <a:p>
            <a:pPr algn="ctr">
              <a:lnSpc>
                <a:spcPts val="3359"/>
              </a:lnSpc>
            </a:pPr>
            <a:r>
              <a:rPr lang="en-US" sz="5400" b="1" spc="48" dirty="0">
                <a:solidFill>
                  <a:srgbClr val="F1F1F1"/>
                </a:solidFill>
                <a:latin typeface="Cambria Math" panose="02040503050406030204" pitchFamily="18" charset="0"/>
                <a:ea typeface="Cambria Math" panose="02040503050406030204" pitchFamily="18" charset="0"/>
              </a:rPr>
              <a:t>BUSINESS CONFIDENCE INDEX </a:t>
            </a:r>
          </a:p>
          <a:p>
            <a:pPr algn="ctr">
              <a:lnSpc>
                <a:spcPts val="3359"/>
              </a:lnSpc>
            </a:pPr>
            <a:endParaRPr lang="en-US" sz="5400" b="1" spc="48" dirty="0">
              <a:solidFill>
                <a:srgbClr val="F1F1F1"/>
              </a:solidFill>
              <a:latin typeface="Cambria Math" panose="02040503050406030204" pitchFamily="18" charset="0"/>
              <a:ea typeface="Cambria Math" panose="02040503050406030204" pitchFamily="18" charset="0"/>
            </a:endParaRPr>
          </a:p>
          <a:p>
            <a:pPr algn="ctr">
              <a:lnSpc>
                <a:spcPts val="3359"/>
              </a:lnSpc>
            </a:pPr>
            <a:r>
              <a:rPr lang="en-US" sz="5400" b="1" spc="48" dirty="0">
                <a:solidFill>
                  <a:srgbClr val="F1F1F1"/>
                </a:solidFill>
                <a:latin typeface="Cambria Math" panose="02040503050406030204" pitchFamily="18" charset="0"/>
                <a:ea typeface="Cambria Math" panose="02040503050406030204" pitchFamily="18" charset="0"/>
              </a:rPr>
              <a:t>(BCI)</a:t>
            </a:r>
          </a:p>
        </p:txBody>
      </p:sp>
      <p:sp>
        <p:nvSpPr>
          <p:cNvPr id="6" name="TextBox 6"/>
          <p:cNvSpPr txBox="1"/>
          <p:nvPr/>
        </p:nvSpPr>
        <p:spPr>
          <a:xfrm>
            <a:off x="1174911" y="2083230"/>
            <a:ext cx="16374980" cy="436402"/>
          </a:xfrm>
          <a:prstGeom prst="rect">
            <a:avLst/>
          </a:prstGeom>
        </p:spPr>
        <p:txBody>
          <a:bodyPr wrap="square" lIns="0" tIns="0" rIns="0" bIns="0" rtlCol="0" anchor="t">
            <a:spAutoFit/>
          </a:bodyPr>
          <a:lstStyle/>
          <a:p>
            <a:pPr algn="ctr">
              <a:lnSpc>
                <a:spcPts val="2940"/>
              </a:lnSpc>
            </a:pPr>
            <a:r>
              <a:rPr lang="en-US" sz="5400" b="1" spc="63" dirty="0">
                <a:solidFill>
                  <a:srgbClr val="FE780B"/>
                </a:solidFill>
                <a:latin typeface="Cambria Math" panose="02040503050406030204" pitchFamily="18" charset="0"/>
                <a:ea typeface="Cambria Math" panose="02040503050406030204" pitchFamily="18" charset="0"/>
              </a:rPr>
              <a:t>GALLUP PAKISTAN</a:t>
            </a:r>
          </a:p>
        </p:txBody>
      </p:sp>
      <p:sp>
        <p:nvSpPr>
          <p:cNvPr id="7" name="TextBox 7"/>
          <p:cNvSpPr txBox="1"/>
          <p:nvPr/>
        </p:nvSpPr>
        <p:spPr>
          <a:xfrm>
            <a:off x="1600623" y="2525256"/>
            <a:ext cx="15773399" cy="526041"/>
          </a:xfrm>
          <a:prstGeom prst="rect">
            <a:avLst/>
          </a:prstGeom>
        </p:spPr>
        <p:txBody>
          <a:bodyPr wrap="square" lIns="0" tIns="0" rIns="0" bIns="0" rtlCol="0" anchor="t">
            <a:spAutoFit/>
          </a:bodyPr>
          <a:lstStyle/>
          <a:p>
            <a:pPr algn="l">
              <a:lnSpc>
                <a:spcPts val="3359"/>
              </a:lnSpc>
            </a:pPr>
            <a:endParaRPr lang="en-US" sz="8000" spc="48" dirty="0">
              <a:solidFill>
                <a:srgbClr val="F1F1F1"/>
              </a:solidFill>
              <a:latin typeface="Montserrat Classic Bold"/>
            </a:endParaRPr>
          </a:p>
        </p:txBody>
      </p:sp>
      <p:grpSp>
        <p:nvGrpSpPr>
          <p:cNvPr id="13" name="Group 12">
            <a:extLst>
              <a:ext uri="{FF2B5EF4-FFF2-40B4-BE49-F238E27FC236}">
                <a16:creationId xmlns:a16="http://schemas.microsoft.com/office/drawing/2014/main" id="{EC5396F5-3993-3D4C-898D-21FCA2320452}"/>
              </a:ext>
            </a:extLst>
          </p:cNvPr>
          <p:cNvGrpSpPr/>
          <p:nvPr/>
        </p:nvGrpSpPr>
        <p:grpSpPr>
          <a:xfrm>
            <a:off x="7111076" y="7505933"/>
            <a:ext cx="4065846" cy="1266532"/>
            <a:chOff x="4790365" y="4514476"/>
            <a:chExt cx="2503964" cy="738648"/>
          </a:xfrm>
        </p:grpSpPr>
        <p:pic>
          <p:nvPicPr>
            <p:cNvPr id="14" name="Picture 13" descr="A close up of a sign&#10;&#10;Description automatically generated">
              <a:extLst>
                <a:ext uri="{FF2B5EF4-FFF2-40B4-BE49-F238E27FC236}">
                  <a16:creationId xmlns:a16="http://schemas.microsoft.com/office/drawing/2014/main" id="{654F53EC-6FBD-F947-9C24-767C4634C3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36777" y="4547187"/>
              <a:ext cx="1357552" cy="673227"/>
            </a:xfrm>
            <a:prstGeom prst="rect">
              <a:avLst/>
            </a:prstGeom>
          </p:spPr>
        </p:pic>
        <p:pic>
          <p:nvPicPr>
            <p:cNvPr id="15" name="Picture 14">
              <a:extLst>
                <a:ext uri="{FF2B5EF4-FFF2-40B4-BE49-F238E27FC236}">
                  <a16:creationId xmlns:a16="http://schemas.microsoft.com/office/drawing/2014/main" id="{4EF0DA3A-B1BB-F94D-B740-EBF04779B58D}"/>
                </a:ext>
              </a:extLst>
            </p:cNvPr>
            <p:cNvPicPr/>
            <p:nvPr/>
          </p:nvPicPr>
          <p:blipFill>
            <a:blip r:embed="rId5">
              <a:extLst>
                <a:ext uri="{28A0092B-C50C-407E-A947-70E740481C1C}">
                  <a14:useLocalDpi xmlns:a14="http://schemas.microsoft.com/office/drawing/2010/main"/>
                </a:ext>
              </a:extLst>
            </a:blip>
            <a:srcRect/>
            <a:stretch/>
          </p:blipFill>
          <p:spPr bwMode="auto">
            <a:xfrm>
              <a:off x="4790365" y="4514476"/>
              <a:ext cx="738648" cy="738648"/>
            </a:xfrm>
            <a:prstGeom prst="rect">
              <a:avLst/>
            </a:prstGeom>
            <a:noFill/>
          </p:spPr>
        </p:pic>
      </p:grpSp>
      <p:sp>
        <p:nvSpPr>
          <p:cNvPr id="16" name="TextBox 15">
            <a:extLst>
              <a:ext uri="{FF2B5EF4-FFF2-40B4-BE49-F238E27FC236}">
                <a16:creationId xmlns:a16="http://schemas.microsoft.com/office/drawing/2014/main" id="{FF059010-9758-AA43-8B79-32817EDD8891}"/>
              </a:ext>
            </a:extLst>
          </p:cNvPr>
          <p:cNvSpPr txBox="1"/>
          <p:nvPr/>
        </p:nvSpPr>
        <p:spPr>
          <a:xfrm>
            <a:off x="880721" y="4842408"/>
            <a:ext cx="15567904" cy="743793"/>
          </a:xfrm>
          <a:prstGeom prst="rect">
            <a:avLst/>
          </a:prstGeom>
        </p:spPr>
        <p:txBody>
          <a:bodyPr wrap="square" lIns="0" tIns="0" rIns="0" bIns="0" rtlCol="0" anchor="t">
            <a:spAutoFit/>
          </a:bodyPr>
          <a:lstStyle>
            <a:defPPr>
              <a:defRPr lang="en-US"/>
            </a:defPPr>
            <a:lvl1pPr algn="ctr">
              <a:lnSpc>
                <a:spcPts val="2940"/>
              </a:lnSpc>
              <a:defRPr sz="4400" b="1" spc="63">
                <a:solidFill>
                  <a:srgbClr val="F1F1F1"/>
                </a:solidFill>
                <a:latin typeface="Montserrat Light"/>
              </a:defRPr>
            </a:lvl1pPr>
          </a:lstStyle>
          <a:p>
            <a:r>
              <a:rPr lang="en-GB" dirty="0">
                <a:solidFill>
                  <a:srgbClr val="FE780B"/>
                </a:solidFill>
                <a:latin typeface="Cambria Math" panose="02040503050406030204" pitchFamily="18" charset="0"/>
                <a:ea typeface="Cambria Math" panose="02040503050406030204" pitchFamily="18" charset="0"/>
              </a:rPr>
              <a:t>4th  Quarter 2025 Report </a:t>
            </a:r>
          </a:p>
          <a:p>
            <a:r>
              <a:rPr lang="en-GB" sz="2400" dirty="0">
                <a:solidFill>
                  <a:srgbClr val="FE780B"/>
                </a:solidFill>
                <a:latin typeface="Cambria Math" panose="02040503050406030204" pitchFamily="18" charset="0"/>
                <a:ea typeface="Cambria Math" panose="02040503050406030204" pitchFamily="18" charset="0"/>
              </a:rPr>
              <a:t>(Findings cover </a:t>
            </a:r>
            <a:r>
              <a:rPr lang="en-US" sz="2400" dirty="0">
                <a:solidFill>
                  <a:srgbClr val="FE780B"/>
                </a:solidFill>
                <a:latin typeface="Cambria Math" panose="02040503050406030204" pitchFamily="18" charset="0"/>
                <a:ea typeface="Cambria Math" panose="02040503050406030204" pitchFamily="18" charset="0"/>
              </a:rPr>
              <a:t>October November December </a:t>
            </a:r>
            <a:r>
              <a:rPr lang="en-GB" sz="2400" dirty="0">
                <a:solidFill>
                  <a:srgbClr val="FE780B"/>
                </a:solidFill>
                <a:latin typeface="Cambria Math" panose="02040503050406030204" pitchFamily="18" charset="0"/>
                <a:ea typeface="Cambria Math" panose="02040503050406030204" pitchFamily="18" charset="0"/>
              </a:rPr>
              <a:t>2025) </a:t>
            </a:r>
            <a:endParaRPr lang="x-none" dirty="0">
              <a:solidFill>
                <a:srgbClr val="FE780B"/>
              </a:solidFill>
              <a:latin typeface="Cambria Math" panose="02040503050406030204" pitchFamily="18" charset="0"/>
              <a:ea typeface="Cambria Math" panose="02040503050406030204" pitchFamily="18" charset="0"/>
            </a:endParaRPr>
          </a:p>
        </p:txBody>
      </p:sp>
      <p:sp>
        <p:nvSpPr>
          <p:cNvPr id="17" name="TextBox 16">
            <a:extLst>
              <a:ext uri="{FF2B5EF4-FFF2-40B4-BE49-F238E27FC236}">
                <a16:creationId xmlns:a16="http://schemas.microsoft.com/office/drawing/2014/main" id="{D1A52786-1648-8847-B2C2-52C248C11118}"/>
              </a:ext>
            </a:extLst>
          </p:cNvPr>
          <p:cNvSpPr txBox="1"/>
          <p:nvPr/>
        </p:nvSpPr>
        <p:spPr>
          <a:xfrm>
            <a:off x="880720" y="6188163"/>
            <a:ext cx="16183713" cy="1046633"/>
          </a:xfrm>
          <a:prstGeom prst="rect">
            <a:avLst/>
          </a:prstGeom>
        </p:spPr>
        <p:txBody>
          <a:bodyPr wrap="square" lIns="0" tIns="0" rIns="0" bIns="0" rtlCol="0" anchor="t">
            <a:spAutoFit/>
          </a:bodyPr>
          <a:lstStyle>
            <a:defPPr>
              <a:defRPr lang="en-US"/>
            </a:defPPr>
            <a:lvl1pPr algn="ctr">
              <a:lnSpc>
                <a:spcPts val="2940"/>
              </a:lnSpc>
              <a:defRPr sz="5400" b="1" spc="63">
                <a:solidFill>
                  <a:srgbClr val="F1F1F1"/>
                </a:solidFill>
                <a:latin typeface="Montserrat Light"/>
              </a:defRPr>
            </a:lvl1pPr>
          </a:lstStyle>
          <a:p>
            <a:pPr>
              <a:lnSpc>
                <a:spcPts val="4000"/>
              </a:lnSpc>
            </a:pPr>
            <a:r>
              <a:rPr lang="en-US" sz="4400" dirty="0">
                <a:solidFill>
                  <a:srgbClr val="FF0000"/>
                </a:solidFill>
                <a:latin typeface="Cambria" panose="02040503050406030204" pitchFamily="18" charset="0"/>
                <a:ea typeface="Cambria" panose="02040503050406030204" pitchFamily="18" charset="0"/>
              </a:rPr>
              <a:t>Measuring the sentiments of business community in Pakistan through a statistically accurate method</a:t>
            </a:r>
          </a:p>
        </p:txBody>
      </p:sp>
      <p:sp>
        <p:nvSpPr>
          <p:cNvPr id="19" name="Slide Number Placeholder 18">
            <a:extLst>
              <a:ext uri="{FF2B5EF4-FFF2-40B4-BE49-F238E27FC236}">
                <a16:creationId xmlns:a16="http://schemas.microsoft.com/office/drawing/2014/main" id="{8E9D22E4-96D6-9D43-B78D-EAE85B885141}"/>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
        <p:nvSpPr>
          <p:cNvPr id="8" name="TextBox 7">
            <a:extLst>
              <a:ext uri="{FF2B5EF4-FFF2-40B4-BE49-F238E27FC236}">
                <a16:creationId xmlns:a16="http://schemas.microsoft.com/office/drawing/2014/main" id="{36CA2BEC-D604-43B9-8276-3755753ED184}"/>
              </a:ext>
            </a:extLst>
          </p:cNvPr>
          <p:cNvSpPr txBox="1"/>
          <p:nvPr/>
        </p:nvSpPr>
        <p:spPr>
          <a:xfrm>
            <a:off x="209577" y="9609029"/>
            <a:ext cx="17526000" cy="600164"/>
          </a:xfrm>
          <a:prstGeom prst="rect">
            <a:avLst/>
          </a:prstGeom>
          <a:noFill/>
        </p:spPr>
        <p:txBody>
          <a:bodyPr wrap="square" rtlCol="0">
            <a:spAutoFit/>
          </a:bodyPr>
          <a:lstStyle/>
          <a:p>
            <a:r>
              <a:rPr lang="en-US" sz="1100" dirty="0"/>
              <a:t>DISCLAIMER: Gallup Pakistan is not related to Gallup Inc. headquartered in Washington D.C. USA. We require that our surveys be credited fully as Gallup Pakistan (not Gallup or Gallup Poll). We disclaim any responsibility for surveys pertaining to Pakistani public opinion except those carried out by Gallup Pakistan, the Pakistani affiliate of Gallup International Association. For details on Gallup International Association see website:</a:t>
            </a:r>
          </a:p>
          <a:p>
            <a:r>
              <a:rPr lang="en-US" sz="1100" dirty="0"/>
              <a:t>www.gallup-international.com</a:t>
            </a:r>
          </a:p>
        </p:txBody>
      </p:sp>
    </p:spTree>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sign&#10;&#10;Description automatically generated">
            <a:extLst>
              <a:ext uri="{FF2B5EF4-FFF2-40B4-BE49-F238E27FC236}">
                <a16:creationId xmlns:a16="http://schemas.microsoft.com/office/drawing/2014/main" id="{F04E717E-B52D-844B-BC84-4683AFB563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16401" y="9557139"/>
            <a:ext cx="1219199" cy="605409"/>
          </a:xfrm>
          <a:prstGeom prst="rect">
            <a:avLst/>
          </a:prstGeom>
        </p:spPr>
      </p:pic>
      <p:pic>
        <p:nvPicPr>
          <p:cNvPr id="19" name="Picture 18">
            <a:extLst>
              <a:ext uri="{FF2B5EF4-FFF2-40B4-BE49-F238E27FC236}">
                <a16:creationId xmlns:a16="http://schemas.microsoft.com/office/drawing/2014/main" id="{1B8EC7B2-80C7-CE4B-BF94-8C3023BF76E4}"/>
              </a:ext>
            </a:extLst>
          </p:cNvPr>
          <p:cNvPicPr/>
          <p:nvPr/>
        </p:nvPicPr>
        <p:blipFill>
          <a:blip r:embed="rId3" cstate="screen">
            <a:extLst>
              <a:ext uri="{28A0092B-C50C-407E-A947-70E740481C1C}">
                <a14:useLocalDpi xmlns:a14="http://schemas.microsoft.com/office/drawing/2010/main"/>
              </a:ext>
            </a:extLst>
          </a:blip>
          <a:srcRect/>
          <a:stretch/>
        </p:blipFill>
        <p:spPr bwMode="auto">
          <a:xfrm>
            <a:off x="152402" y="9506560"/>
            <a:ext cx="689237" cy="711536"/>
          </a:xfrm>
          <a:prstGeom prst="rect">
            <a:avLst/>
          </a:prstGeom>
          <a:noFill/>
        </p:spPr>
      </p:pic>
      <p:sp>
        <p:nvSpPr>
          <p:cNvPr id="2" name="Slide Number Placeholder 1">
            <a:extLst>
              <a:ext uri="{FF2B5EF4-FFF2-40B4-BE49-F238E27FC236}">
                <a16:creationId xmlns:a16="http://schemas.microsoft.com/office/drawing/2014/main" id="{A87BB6D5-B272-6649-9288-7C124CEED93E}"/>
              </a:ext>
            </a:extLst>
          </p:cNvPr>
          <p:cNvSpPr>
            <a:spLocks noGrp="1"/>
          </p:cNvSpPr>
          <p:nvPr>
            <p:ph type="sldNum" sz="quarter" idx="12"/>
          </p:nvPr>
        </p:nvSpPr>
        <p:spPr>
          <a:xfrm>
            <a:off x="12644016" y="9600236"/>
            <a:ext cx="4114800" cy="547688"/>
          </a:xfrm>
        </p:spPr>
        <p:txBody>
          <a:bodyPr/>
          <a:lstStyle/>
          <a:p>
            <a:fld id="{B6F15528-21DE-4FAA-801E-634DDDAF4B2B}" type="slidenum">
              <a:rPr lang="en-US" smtClean="0"/>
              <a:pPr/>
              <a:t>10</a:t>
            </a:fld>
            <a:endParaRPr lang="en-US" dirty="0"/>
          </a:p>
        </p:txBody>
      </p:sp>
      <p:sp>
        <p:nvSpPr>
          <p:cNvPr id="20" name="AutoShape 9">
            <a:extLst>
              <a:ext uri="{FF2B5EF4-FFF2-40B4-BE49-F238E27FC236}">
                <a16:creationId xmlns:a16="http://schemas.microsoft.com/office/drawing/2014/main" id="{5D0DAC25-560A-0244-94FE-D03ED8526EC9}"/>
              </a:ext>
            </a:extLst>
          </p:cNvPr>
          <p:cNvSpPr/>
          <p:nvPr/>
        </p:nvSpPr>
        <p:spPr>
          <a:xfrm>
            <a:off x="0" y="-35322"/>
            <a:ext cx="18288000" cy="1665449"/>
          </a:xfrm>
          <a:prstGeom prst="rect">
            <a:avLst/>
          </a:prstGeom>
          <a:solidFill>
            <a:srgbClr val="0C2A52"/>
          </a:solidFill>
        </p:spPr>
        <p:txBody>
          <a:bodyPr/>
          <a:lstStyle/>
          <a:p>
            <a:endParaRPr lang="en-US"/>
          </a:p>
        </p:txBody>
      </p:sp>
      <p:grpSp>
        <p:nvGrpSpPr>
          <p:cNvPr id="21" name="Group 7">
            <a:extLst>
              <a:ext uri="{FF2B5EF4-FFF2-40B4-BE49-F238E27FC236}">
                <a16:creationId xmlns:a16="http://schemas.microsoft.com/office/drawing/2014/main" id="{15359D2C-A3EA-844C-BE05-6A5F5A8747EA}"/>
              </a:ext>
            </a:extLst>
          </p:cNvPr>
          <p:cNvGrpSpPr>
            <a:grpSpLocks noChangeAspect="1"/>
          </p:cNvGrpSpPr>
          <p:nvPr/>
        </p:nvGrpSpPr>
        <p:grpSpPr>
          <a:xfrm>
            <a:off x="15232408" y="1412956"/>
            <a:ext cx="3043562" cy="447305"/>
            <a:chOff x="0" y="0"/>
            <a:chExt cx="2449487" cy="359994"/>
          </a:xfrm>
        </p:grpSpPr>
        <p:sp>
          <p:nvSpPr>
            <p:cNvPr id="22" name="Freeform 8">
              <a:extLst>
                <a:ext uri="{FF2B5EF4-FFF2-40B4-BE49-F238E27FC236}">
                  <a16:creationId xmlns:a16="http://schemas.microsoft.com/office/drawing/2014/main" id="{3B519D77-A5B6-A14E-8A31-D4A4AF8FB584}"/>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23" name="TextBox 22">
            <a:extLst>
              <a:ext uri="{FF2B5EF4-FFF2-40B4-BE49-F238E27FC236}">
                <a16:creationId xmlns:a16="http://schemas.microsoft.com/office/drawing/2014/main" id="{2CBBB6DA-B920-334F-9008-640F6AD367A7}"/>
              </a:ext>
            </a:extLst>
          </p:cNvPr>
          <p:cNvSpPr txBox="1"/>
          <p:nvPr/>
        </p:nvSpPr>
        <p:spPr>
          <a:xfrm>
            <a:off x="930124" y="441610"/>
            <a:ext cx="16595876" cy="830997"/>
          </a:xfrm>
          <a:prstGeom prst="rect">
            <a:avLst/>
          </a:prstGeom>
          <a:noFill/>
        </p:spPr>
        <p:txBody>
          <a:bodyPr wrap="square" rtlCol="0">
            <a:spAutoFit/>
          </a:bodyPr>
          <a:lstStyle/>
          <a:p>
            <a:r>
              <a:rPr lang="en-GB" sz="4800" dirty="0">
                <a:solidFill>
                  <a:schemeClr val="bg1"/>
                </a:solidFill>
                <a:latin typeface="+mj-lt"/>
              </a:rPr>
              <a:t>EXECUTIVE SUMMARY</a:t>
            </a:r>
          </a:p>
        </p:txBody>
      </p:sp>
      <p:sp>
        <p:nvSpPr>
          <p:cNvPr id="3" name="TextBox 2">
            <a:extLst>
              <a:ext uri="{FF2B5EF4-FFF2-40B4-BE49-F238E27FC236}">
                <a16:creationId xmlns:a16="http://schemas.microsoft.com/office/drawing/2014/main" id="{B631E07B-1689-8B5A-BCB4-0F659338BBB3}"/>
              </a:ext>
            </a:extLst>
          </p:cNvPr>
          <p:cNvSpPr txBox="1"/>
          <p:nvPr/>
        </p:nvSpPr>
        <p:spPr>
          <a:xfrm>
            <a:off x="544877" y="2095500"/>
            <a:ext cx="17198246" cy="5405775"/>
          </a:xfrm>
          <a:prstGeom prst="rect">
            <a:avLst/>
          </a:prstGeom>
          <a:noFill/>
        </p:spPr>
        <p:txBody>
          <a:bodyPr wrap="square" rtlCol="0">
            <a:spAutoFit/>
          </a:bodyPr>
          <a:lstStyle/>
          <a:p>
            <a:pPr algn="just">
              <a:lnSpc>
                <a:spcPct val="150000"/>
              </a:lnSpc>
              <a:spcBef>
                <a:spcPts val="600"/>
              </a:spcBef>
            </a:pPr>
            <a:r>
              <a:rPr lang="en-US" sz="2400" b="1" u="sng" dirty="0">
                <a:solidFill>
                  <a:schemeClr val="accent1">
                    <a:lumMod val="50000"/>
                  </a:schemeClr>
                </a:solidFill>
                <a:latin typeface="+mj-lt"/>
              </a:rPr>
              <a:t>Finding 4:</a:t>
            </a:r>
            <a:r>
              <a:rPr lang="en-US" sz="2400" b="1" dirty="0">
                <a:solidFill>
                  <a:schemeClr val="accent1">
                    <a:lumMod val="50000"/>
                  </a:schemeClr>
                </a:solidFill>
                <a:latin typeface="+mj-lt"/>
              </a:rPr>
              <a:t> </a:t>
            </a:r>
            <a:r>
              <a:rPr lang="en-US" sz="2400" dirty="0">
                <a:solidFill>
                  <a:schemeClr val="accent1">
                    <a:lumMod val="50000"/>
                  </a:schemeClr>
                </a:solidFill>
                <a:latin typeface="+mj-lt"/>
              </a:rPr>
              <a:t>Similar to Q2 2025, inflation is the most cited problem in Q4 2025 that 33% of businesses would like the government to solve. </a:t>
            </a:r>
          </a:p>
          <a:p>
            <a:pPr algn="just">
              <a:lnSpc>
                <a:spcPct val="150000"/>
              </a:lnSpc>
              <a:spcBef>
                <a:spcPts val="600"/>
              </a:spcBef>
            </a:pPr>
            <a:endParaRPr lang="en-US" sz="2400" u="sng" dirty="0">
              <a:solidFill>
                <a:schemeClr val="accent1">
                  <a:lumMod val="50000"/>
                </a:schemeClr>
              </a:solidFill>
              <a:latin typeface="+mj-lt"/>
            </a:endParaRPr>
          </a:p>
          <a:p>
            <a:pPr algn="just">
              <a:lnSpc>
                <a:spcPct val="150000"/>
              </a:lnSpc>
              <a:spcBef>
                <a:spcPts val="600"/>
              </a:spcBef>
            </a:pPr>
            <a:r>
              <a:rPr lang="en-US" sz="2400" b="1" u="sng" dirty="0">
                <a:solidFill>
                  <a:schemeClr val="accent1">
                    <a:lumMod val="50000"/>
                  </a:schemeClr>
                </a:solidFill>
                <a:latin typeface="+mj-lt"/>
              </a:rPr>
              <a:t>Finding 5:</a:t>
            </a:r>
            <a:r>
              <a:rPr lang="en-US" sz="2400" b="1" dirty="0">
                <a:solidFill>
                  <a:schemeClr val="accent1">
                    <a:lumMod val="50000"/>
                  </a:schemeClr>
                </a:solidFill>
                <a:latin typeface="+mj-lt"/>
              </a:rPr>
              <a:t> </a:t>
            </a:r>
            <a:r>
              <a:rPr lang="en-US" sz="2400" dirty="0">
                <a:solidFill>
                  <a:schemeClr val="accent1">
                    <a:lumMod val="50000"/>
                  </a:schemeClr>
                </a:solidFill>
                <a:latin typeface="+mj-lt"/>
              </a:rPr>
              <a:t>42% of businesses surveyed said  loadshedding happened in their establishment on the day of the survey, while 58% said yes. There is a minor increases since Q2 2024 (last time when survey happened) and negligible difference since Q4 2024 when similar 42% said there was a load shedding.</a:t>
            </a:r>
          </a:p>
          <a:p>
            <a:pPr algn="just">
              <a:lnSpc>
                <a:spcPct val="150000"/>
              </a:lnSpc>
              <a:spcBef>
                <a:spcPts val="600"/>
              </a:spcBef>
            </a:pPr>
            <a:endParaRPr lang="en-US" sz="2400" dirty="0">
              <a:solidFill>
                <a:schemeClr val="accent1">
                  <a:lumMod val="50000"/>
                </a:schemeClr>
              </a:solidFill>
              <a:latin typeface="+mj-lt"/>
            </a:endParaRPr>
          </a:p>
          <a:p>
            <a:pPr algn="just">
              <a:lnSpc>
                <a:spcPct val="150000"/>
              </a:lnSpc>
              <a:spcBef>
                <a:spcPts val="600"/>
              </a:spcBef>
            </a:pPr>
            <a:r>
              <a:rPr lang="en-US" sz="2400" b="1" u="sng" dirty="0">
                <a:solidFill>
                  <a:schemeClr val="accent1">
                    <a:lumMod val="50000"/>
                  </a:schemeClr>
                </a:solidFill>
                <a:latin typeface="+mj-lt"/>
              </a:rPr>
              <a:t>Finding 6:</a:t>
            </a:r>
            <a:r>
              <a:rPr lang="en-US" sz="2400" dirty="0">
                <a:solidFill>
                  <a:schemeClr val="accent1">
                    <a:lumMod val="50000"/>
                  </a:schemeClr>
                </a:solidFill>
                <a:latin typeface="+mj-lt"/>
              </a:rPr>
              <a:t>  In Q4 2025, 46% businesses say PMLN management of the economy is better than previous government (PTI). The figure is same as Q2 2025 and 5% better than Q4 2024 (around 12 months ago)</a:t>
            </a:r>
          </a:p>
          <a:p>
            <a:pPr algn="just">
              <a:lnSpc>
                <a:spcPct val="150000"/>
              </a:lnSpc>
              <a:spcBef>
                <a:spcPts val="600"/>
              </a:spcBef>
            </a:pPr>
            <a:endParaRPr lang="en-US" sz="2400" dirty="0">
              <a:solidFill>
                <a:schemeClr val="accent1">
                  <a:lumMod val="50000"/>
                </a:schemeClr>
              </a:solidFill>
              <a:latin typeface="+mj-lt"/>
            </a:endParaRPr>
          </a:p>
        </p:txBody>
      </p:sp>
      <p:sp>
        <p:nvSpPr>
          <p:cNvPr id="4" name="TextBox 3">
            <a:extLst>
              <a:ext uri="{FF2B5EF4-FFF2-40B4-BE49-F238E27FC236}">
                <a16:creationId xmlns:a16="http://schemas.microsoft.com/office/drawing/2014/main" id="{D92C0989-40F7-C4F8-1DB5-AD03B3A94251}"/>
              </a:ext>
            </a:extLst>
          </p:cNvPr>
          <p:cNvSpPr txBox="1"/>
          <p:nvPr/>
        </p:nvSpPr>
        <p:spPr>
          <a:xfrm>
            <a:off x="4199209" y="9879542"/>
            <a:ext cx="9889586" cy="338682"/>
          </a:xfrm>
          <a:prstGeom prst="rect">
            <a:avLst/>
          </a:prstGeom>
          <a:noFill/>
        </p:spPr>
        <p:txBody>
          <a:bodyPr wrap="square" rtlCol="0">
            <a:spAutoFit/>
          </a:bodyPr>
          <a:lstStyle/>
          <a:p>
            <a:pPr algn="ctr"/>
            <a:r>
              <a:rPr lang="en-US" sz="1601" i="1" dirty="0">
                <a:solidFill>
                  <a:schemeClr val="bg1">
                    <a:lumMod val="10000"/>
                  </a:schemeClr>
                </a:solidFill>
              </a:rPr>
              <a:t>Source: Gallup Pakistan Business Confidence Survey with N 571 businesses in Pakistan (Report 16, Quarter 4 2024) </a:t>
            </a:r>
            <a:endParaRPr lang="en-GB" sz="1601" i="1" dirty="0">
              <a:solidFill>
                <a:schemeClr val="bg1">
                  <a:lumMod val="10000"/>
                </a:schemeClr>
              </a:solidFill>
            </a:endParaRPr>
          </a:p>
        </p:txBody>
      </p:sp>
      <p:sp>
        <p:nvSpPr>
          <p:cNvPr id="5" name="TextBox 4">
            <a:extLst>
              <a:ext uri="{FF2B5EF4-FFF2-40B4-BE49-F238E27FC236}">
                <a16:creationId xmlns:a16="http://schemas.microsoft.com/office/drawing/2014/main" id="{09530886-F3C0-4033-C562-DF6965C964E4}"/>
              </a:ext>
            </a:extLst>
          </p:cNvPr>
          <p:cNvSpPr txBox="1"/>
          <p:nvPr/>
        </p:nvSpPr>
        <p:spPr>
          <a:xfrm>
            <a:off x="1371600" y="9410700"/>
            <a:ext cx="14538476" cy="369332"/>
          </a:xfrm>
          <a:prstGeom prst="rect">
            <a:avLst/>
          </a:prstGeom>
          <a:solidFill>
            <a:schemeClr val="tx1"/>
          </a:solidFill>
        </p:spPr>
        <p:txBody>
          <a:bodyPr wrap="square" rtlCol="0">
            <a:spAutoFit/>
          </a:bodyPr>
          <a:lstStyle/>
          <a:p>
            <a:r>
              <a:rPr lang="en-US" dirty="0">
                <a:solidFill>
                  <a:schemeClr val="bg1"/>
                </a:solidFill>
              </a:rPr>
              <a:t>Note : Field work in Quarter 3 was not conducted so data is not available. For methodology please visit methodology section towards end of the report</a:t>
            </a:r>
          </a:p>
        </p:txBody>
      </p:sp>
    </p:spTree>
    <p:extLst>
      <p:ext uri="{BB962C8B-B14F-4D97-AF65-F5344CB8AC3E}">
        <p14:creationId xmlns:p14="http://schemas.microsoft.com/office/powerpoint/2010/main" val="501693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CA35A7-6A85-F842-819A-F14D66B80DB6}"/>
              </a:ext>
            </a:extLst>
          </p:cNvPr>
          <p:cNvPicPr>
            <a:picLocks noChangeAspect="1"/>
          </p:cNvPicPr>
          <p:nvPr/>
        </p:nvPicPr>
        <p:blipFill rotWithShape="1">
          <a:blip r:embed="rId2">
            <a:alphaModFix amt="19999"/>
            <a:extLst>
              <a:ext uri="{28A0092B-C50C-407E-A947-70E740481C1C}">
                <a14:useLocalDpi xmlns:a14="http://schemas.microsoft.com/office/drawing/2010/main"/>
              </a:ext>
            </a:extLst>
          </a:blip>
          <a:srcRect/>
          <a:stretch/>
        </p:blipFill>
        <p:spPr>
          <a:xfrm>
            <a:off x="0" y="-106438"/>
            <a:ext cx="18440400" cy="10393438"/>
          </a:xfrm>
          <a:prstGeom prst="rect">
            <a:avLst/>
          </a:prstGeom>
          <a:solidFill>
            <a:schemeClr val="accent1">
              <a:lumMod val="50000"/>
            </a:schemeClr>
          </a:solidFill>
        </p:spPr>
      </p:pic>
      <p:grpSp>
        <p:nvGrpSpPr>
          <p:cNvPr id="3" name="Group 6">
            <a:extLst>
              <a:ext uri="{FF2B5EF4-FFF2-40B4-BE49-F238E27FC236}">
                <a16:creationId xmlns:a16="http://schemas.microsoft.com/office/drawing/2014/main" id="{2E055276-23D4-714B-8652-12BFA6EBA6C3}"/>
              </a:ext>
            </a:extLst>
          </p:cNvPr>
          <p:cNvGrpSpPr>
            <a:grpSpLocks noChangeAspect="1"/>
          </p:cNvGrpSpPr>
          <p:nvPr/>
        </p:nvGrpSpPr>
        <p:grpSpPr>
          <a:xfrm>
            <a:off x="1600200" y="7564457"/>
            <a:ext cx="3043562" cy="447304"/>
            <a:chOff x="0" y="0"/>
            <a:chExt cx="2449487" cy="359994"/>
          </a:xfrm>
        </p:grpSpPr>
        <p:sp>
          <p:nvSpPr>
            <p:cNvPr id="4" name="Freeform 7">
              <a:extLst>
                <a:ext uri="{FF2B5EF4-FFF2-40B4-BE49-F238E27FC236}">
                  <a16:creationId xmlns:a16="http://schemas.microsoft.com/office/drawing/2014/main" id="{5D071AD6-AE96-4540-A27E-8AE37A497896}"/>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sp>
        <p:nvSpPr>
          <p:cNvPr id="5" name="AutoShape 4">
            <a:extLst>
              <a:ext uri="{FF2B5EF4-FFF2-40B4-BE49-F238E27FC236}">
                <a16:creationId xmlns:a16="http://schemas.microsoft.com/office/drawing/2014/main" id="{879D2A77-1396-F24A-95ED-89F8EE874087}"/>
              </a:ext>
            </a:extLst>
          </p:cNvPr>
          <p:cNvSpPr/>
          <p:nvPr/>
        </p:nvSpPr>
        <p:spPr>
          <a:xfrm>
            <a:off x="3124200" y="3544703"/>
            <a:ext cx="12442356" cy="2756395"/>
          </a:xfrm>
          <a:prstGeom prst="rect">
            <a:avLst/>
          </a:prstGeom>
          <a:solidFill>
            <a:schemeClr val="accent1">
              <a:lumMod val="50000"/>
            </a:schemeClr>
          </a:solidFill>
        </p:spPr>
        <p:txBody>
          <a:bodyPr/>
          <a:lstStyle/>
          <a:p>
            <a:endParaRPr lang="en-US"/>
          </a:p>
        </p:txBody>
      </p:sp>
      <p:sp>
        <p:nvSpPr>
          <p:cNvPr id="6" name="TextBox 11">
            <a:extLst>
              <a:ext uri="{FF2B5EF4-FFF2-40B4-BE49-F238E27FC236}">
                <a16:creationId xmlns:a16="http://schemas.microsoft.com/office/drawing/2014/main" id="{6A1A1579-8746-EA41-AA2A-09E7E7994040}"/>
              </a:ext>
            </a:extLst>
          </p:cNvPr>
          <p:cNvSpPr txBox="1"/>
          <p:nvPr/>
        </p:nvSpPr>
        <p:spPr>
          <a:xfrm>
            <a:off x="3122815" y="3674920"/>
            <a:ext cx="12649200" cy="2101473"/>
          </a:xfrm>
          <a:prstGeom prst="rect">
            <a:avLst/>
          </a:prstGeom>
        </p:spPr>
        <p:txBody>
          <a:bodyPr wrap="square" lIns="0" tIns="0" rIns="0" bIns="0" rtlCol="0" anchor="t">
            <a:spAutoFit/>
          </a:bodyPr>
          <a:lstStyle/>
          <a:p>
            <a:pPr algn="ctr">
              <a:lnSpc>
                <a:spcPct val="150000"/>
              </a:lnSpc>
            </a:pPr>
            <a:r>
              <a:rPr lang="en-US" sz="4800" dirty="0">
                <a:solidFill>
                  <a:srgbClr val="E43E00"/>
                </a:solidFill>
                <a:latin typeface="+mj-lt"/>
              </a:rPr>
              <a:t>SECTION 1: </a:t>
            </a:r>
          </a:p>
          <a:p>
            <a:pPr algn="ctr">
              <a:lnSpc>
                <a:spcPct val="150000"/>
              </a:lnSpc>
            </a:pPr>
            <a:r>
              <a:rPr lang="en-US" sz="4800" dirty="0">
                <a:solidFill>
                  <a:schemeClr val="bg1"/>
                </a:solidFill>
                <a:latin typeface="+mj-lt"/>
              </a:rPr>
              <a:t>Gallup Pakistan Business Confidence Index</a:t>
            </a:r>
          </a:p>
        </p:txBody>
      </p:sp>
      <p:grpSp>
        <p:nvGrpSpPr>
          <p:cNvPr id="7" name="Group 6">
            <a:extLst>
              <a:ext uri="{FF2B5EF4-FFF2-40B4-BE49-F238E27FC236}">
                <a16:creationId xmlns:a16="http://schemas.microsoft.com/office/drawing/2014/main" id="{ECF24D6F-11D2-1844-874A-3B2401CB8610}"/>
              </a:ext>
            </a:extLst>
          </p:cNvPr>
          <p:cNvGrpSpPr>
            <a:grpSpLocks noChangeAspect="1"/>
          </p:cNvGrpSpPr>
          <p:nvPr/>
        </p:nvGrpSpPr>
        <p:grpSpPr>
          <a:xfrm>
            <a:off x="14645499" y="1935202"/>
            <a:ext cx="3043562" cy="447304"/>
            <a:chOff x="0" y="0"/>
            <a:chExt cx="2449487" cy="359994"/>
          </a:xfrm>
        </p:grpSpPr>
        <p:sp>
          <p:nvSpPr>
            <p:cNvPr id="8" name="Freeform 7">
              <a:extLst>
                <a:ext uri="{FF2B5EF4-FFF2-40B4-BE49-F238E27FC236}">
                  <a16:creationId xmlns:a16="http://schemas.microsoft.com/office/drawing/2014/main" id="{EBB4E1E9-DBAB-F047-AABC-7272F5C7686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grpSp>
        <p:nvGrpSpPr>
          <p:cNvPr id="9" name="Group 8">
            <a:extLst>
              <a:ext uri="{FF2B5EF4-FFF2-40B4-BE49-F238E27FC236}">
                <a16:creationId xmlns:a16="http://schemas.microsoft.com/office/drawing/2014/main" id="{954EC450-7A6B-754F-B414-40464FD97D65}"/>
              </a:ext>
            </a:extLst>
          </p:cNvPr>
          <p:cNvGrpSpPr/>
          <p:nvPr/>
        </p:nvGrpSpPr>
        <p:grpSpPr>
          <a:xfrm>
            <a:off x="6602153" y="7353300"/>
            <a:ext cx="5236093" cy="1546629"/>
            <a:chOff x="4790365" y="4514476"/>
            <a:chExt cx="2503964" cy="738648"/>
          </a:xfrm>
        </p:grpSpPr>
        <p:pic>
          <p:nvPicPr>
            <p:cNvPr id="10" name="Picture 9" descr="A close up of a sign&#10;&#10;Description automatically generated">
              <a:extLst>
                <a:ext uri="{FF2B5EF4-FFF2-40B4-BE49-F238E27FC236}">
                  <a16:creationId xmlns:a16="http://schemas.microsoft.com/office/drawing/2014/main" id="{D6316090-23AE-E64E-BC39-25FEF4D115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777" y="4547187"/>
              <a:ext cx="1357552" cy="673227"/>
            </a:xfrm>
            <a:prstGeom prst="rect">
              <a:avLst/>
            </a:prstGeom>
          </p:spPr>
        </p:pic>
        <p:pic>
          <p:nvPicPr>
            <p:cNvPr id="11" name="Picture 10">
              <a:extLst>
                <a:ext uri="{FF2B5EF4-FFF2-40B4-BE49-F238E27FC236}">
                  <a16:creationId xmlns:a16="http://schemas.microsoft.com/office/drawing/2014/main" id="{E4492450-B145-4C4E-931C-E8B1BC101321}"/>
                </a:ext>
              </a:extLst>
            </p:cNvPr>
            <p:cNvPicPr/>
            <p:nvPr/>
          </p:nvPicPr>
          <p:blipFill>
            <a:blip r:embed="rId4">
              <a:extLst>
                <a:ext uri="{28A0092B-C50C-407E-A947-70E740481C1C}">
                  <a14:useLocalDpi xmlns:a14="http://schemas.microsoft.com/office/drawing/2010/main"/>
                </a:ext>
              </a:extLst>
            </a:blip>
            <a:srcRect/>
            <a:stretch/>
          </p:blipFill>
          <p:spPr bwMode="auto">
            <a:xfrm>
              <a:off x="4790365" y="4514476"/>
              <a:ext cx="738648" cy="738648"/>
            </a:xfrm>
            <a:prstGeom prst="rect">
              <a:avLst/>
            </a:prstGeom>
            <a:noFill/>
          </p:spPr>
        </p:pic>
      </p:grpSp>
      <p:grpSp>
        <p:nvGrpSpPr>
          <p:cNvPr id="18" name="Group 3">
            <a:extLst>
              <a:ext uri="{FF2B5EF4-FFF2-40B4-BE49-F238E27FC236}">
                <a16:creationId xmlns:a16="http://schemas.microsoft.com/office/drawing/2014/main" id="{7E1178E8-B9C7-2740-8354-57D44AC567E9}"/>
              </a:ext>
            </a:extLst>
          </p:cNvPr>
          <p:cNvGrpSpPr>
            <a:grpSpLocks noChangeAspect="1"/>
          </p:cNvGrpSpPr>
          <p:nvPr/>
        </p:nvGrpSpPr>
        <p:grpSpPr>
          <a:xfrm rot="-10800000">
            <a:off x="875505" y="7198140"/>
            <a:ext cx="3043562" cy="447304"/>
            <a:chOff x="0" y="0"/>
            <a:chExt cx="2449487" cy="359994"/>
          </a:xfrm>
        </p:grpSpPr>
        <p:sp>
          <p:nvSpPr>
            <p:cNvPr id="19" name="Freeform 4">
              <a:extLst>
                <a:ext uri="{FF2B5EF4-FFF2-40B4-BE49-F238E27FC236}">
                  <a16:creationId xmlns:a16="http://schemas.microsoft.com/office/drawing/2014/main" id="{5AB516AE-4622-5E42-8D84-B29013D6CF40}"/>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grpSp>
        <p:nvGrpSpPr>
          <p:cNvPr id="20" name="Group 3">
            <a:extLst>
              <a:ext uri="{FF2B5EF4-FFF2-40B4-BE49-F238E27FC236}">
                <a16:creationId xmlns:a16="http://schemas.microsoft.com/office/drawing/2014/main" id="{1FDE7B5E-7948-4045-8AEA-25DF73F8D561}"/>
              </a:ext>
            </a:extLst>
          </p:cNvPr>
          <p:cNvGrpSpPr>
            <a:grpSpLocks noChangeAspect="1"/>
          </p:cNvGrpSpPr>
          <p:nvPr/>
        </p:nvGrpSpPr>
        <p:grpSpPr>
          <a:xfrm rot="-10800000">
            <a:off x="13741360" y="2301519"/>
            <a:ext cx="3043562" cy="447304"/>
            <a:chOff x="0" y="0"/>
            <a:chExt cx="2449487" cy="359994"/>
          </a:xfrm>
        </p:grpSpPr>
        <p:sp>
          <p:nvSpPr>
            <p:cNvPr id="21" name="Freeform 4">
              <a:extLst>
                <a:ext uri="{FF2B5EF4-FFF2-40B4-BE49-F238E27FC236}">
                  <a16:creationId xmlns:a16="http://schemas.microsoft.com/office/drawing/2014/main" id="{8B4B6259-5678-4E47-B607-A484067696D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2" name="Slide Number Placeholder 11">
            <a:extLst>
              <a:ext uri="{FF2B5EF4-FFF2-40B4-BE49-F238E27FC236}">
                <a16:creationId xmlns:a16="http://schemas.microsoft.com/office/drawing/2014/main" id="{8C06355E-3994-A444-8F86-E3FD117AAC70}"/>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55908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CA35A7-6A85-F842-819A-F14D66B80DB6}"/>
              </a:ext>
            </a:extLst>
          </p:cNvPr>
          <p:cNvPicPr>
            <a:picLocks noChangeAspect="1"/>
          </p:cNvPicPr>
          <p:nvPr/>
        </p:nvPicPr>
        <p:blipFill rotWithShape="1">
          <a:blip r:embed="rId2">
            <a:alphaModFix amt="19999"/>
            <a:extLst>
              <a:ext uri="{28A0092B-C50C-407E-A947-70E740481C1C}">
                <a14:useLocalDpi xmlns:a14="http://schemas.microsoft.com/office/drawing/2010/main"/>
              </a:ext>
            </a:extLst>
          </a:blip>
          <a:srcRect/>
          <a:stretch/>
        </p:blipFill>
        <p:spPr>
          <a:xfrm>
            <a:off x="0" y="-106438"/>
            <a:ext cx="18440400" cy="10393438"/>
          </a:xfrm>
          <a:prstGeom prst="rect">
            <a:avLst/>
          </a:prstGeom>
          <a:solidFill>
            <a:schemeClr val="accent1">
              <a:lumMod val="50000"/>
            </a:schemeClr>
          </a:solidFill>
        </p:spPr>
      </p:pic>
      <p:grpSp>
        <p:nvGrpSpPr>
          <p:cNvPr id="3" name="Group 6">
            <a:extLst>
              <a:ext uri="{FF2B5EF4-FFF2-40B4-BE49-F238E27FC236}">
                <a16:creationId xmlns:a16="http://schemas.microsoft.com/office/drawing/2014/main" id="{2E055276-23D4-714B-8652-12BFA6EBA6C3}"/>
              </a:ext>
            </a:extLst>
          </p:cNvPr>
          <p:cNvGrpSpPr>
            <a:grpSpLocks noChangeAspect="1"/>
          </p:cNvGrpSpPr>
          <p:nvPr/>
        </p:nvGrpSpPr>
        <p:grpSpPr>
          <a:xfrm>
            <a:off x="1600200" y="7564457"/>
            <a:ext cx="3043562" cy="447304"/>
            <a:chOff x="0" y="0"/>
            <a:chExt cx="2449487" cy="359994"/>
          </a:xfrm>
        </p:grpSpPr>
        <p:sp>
          <p:nvSpPr>
            <p:cNvPr id="4" name="Freeform 7">
              <a:extLst>
                <a:ext uri="{FF2B5EF4-FFF2-40B4-BE49-F238E27FC236}">
                  <a16:creationId xmlns:a16="http://schemas.microsoft.com/office/drawing/2014/main" id="{5D071AD6-AE96-4540-A27E-8AE37A497896}"/>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sp>
        <p:nvSpPr>
          <p:cNvPr id="5" name="AutoShape 4">
            <a:extLst>
              <a:ext uri="{FF2B5EF4-FFF2-40B4-BE49-F238E27FC236}">
                <a16:creationId xmlns:a16="http://schemas.microsoft.com/office/drawing/2014/main" id="{879D2A77-1396-F24A-95ED-89F8EE874087}"/>
              </a:ext>
            </a:extLst>
          </p:cNvPr>
          <p:cNvSpPr/>
          <p:nvPr/>
        </p:nvSpPr>
        <p:spPr>
          <a:xfrm>
            <a:off x="2973185" y="2984923"/>
            <a:ext cx="12800215" cy="3846901"/>
          </a:xfrm>
          <a:prstGeom prst="rect">
            <a:avLst/>
          </a:prstGeom>
          <a:solidFill>
            <a:schemeClr val="accent1">
              <a:lumMod val="50000"/>
            </a:schemeClr>
          </a:solidFill>
        </p:spPr>
        <p:txBody>
          <a:bodyPr/>
          <a:lstStyle/>
          <a:p>
            <a:endParaRPr lang="en-US"/>
          </a:p>
        </p:txBody>
      </p:sp>
      <p:sp>
        <p:nvSpPr>
          <p:cNvPr id="6" name="TextBox 11">
            <a:extLst>
              <a:ext uri="{FF2B5EF4-FFF2-40B4-BE49-F238E27FC236}">
                <a16:creationId xmlns:a16="http://schemas.microsoft.com/office/drawing/2014/main" id="{6A1A1579-8746-EA41-AA2A-09E7E7994040}"/>
              </a:ext>
            </a:extLst>
          </p:cNvPr>
          <p:cNvSpPr txBox="1"/>
          <p:nvPr/>
        </p:nvSpPr>
        <p:spPr>
          <a:xfrm>
            <a:off x="3048692" y="3155242"/>
            <a:ext cx="12649200" cy="3209468"/>
          </a:xfrm>
          <a:prstGeom prst="rect">
            <a:avLst/>
          </a:prstGeom>
        </p:spPr>
        <p:txBody>
          <a:bodyPr wrap="square" lIns="0" tIns="0" rIns="0" bIns="0" rtlCol="0" anchor="t">
            <a:spAutoFit/>
          </a:bodyPr>
          <a:lstStyle/>
          <a:p>
            <a:pPr algn="ctr">
              <a:lnSpc>
                <a:spcPct val="150000"/>
              </a:lnSpc>
            </a:pPr>
            <a:r>
              <a:rPr lang="en-US" sz="4800" dirty="0">
                <a:solidFill>
                  <a:schemeClr val="bg1"/>
                </a:solidFill>
                <a:latin typeface="+mj-lt"/>
              </a:rPr>
              <a:t>Gallup Pakistan Business Confidence Index Yardstick 1:</a:t>
            </a:r>
          </a:p>
          <a:p>
            <a:pPr algn="ctr">
              <a:lnSpc>
                <a:spcPct val="150000"/>
              </a:lnSpc>
            </a:pPr>
            <a:r>
              <a:rPr lang="en-US" sz="4800" dirty="0">
                <a:solidFill>
                  <a:srgbClr val="E43E00"/>
                </a:solidFill>
                <a:latin typeface="+mj-lt"/>
              </a:rPr>
              <a:t>Current Business Conditions Score</a:t>
            </a:r>
          </a:p>
        </p:txBody>
      </p:sp>
      <p:grpSp>
        <p:nvGrpSpPr>
          <p:cNvPr id="7" name="Group 6">
            <a:extLst>
              <a:ext uri="{FF2B5EF4-FFF2-40B4-BE49-F238E27FC236}">
                <a16:creationId xmlns:a16="http://schemas.microsoft.com/office/drawing/2014/main" id="{ECF24D6F-11D2-1844-874A-3B2401CB8610}"/>
              </a:ext>
            </a:extLst>
          </p:cNvPr>
          <p:cNvGrpSpPr>
            <a:grpSpLocks noChangeAspect="1"/>
          </p:cNvGrpSpPr>
          <p:nvPr/>
        </p:nvGrpSpPr>
        <p:grpSpPr>
          <a:xfrm>
            <a:off x="14645499" y="1935202"/>
            <a:ext cx="3043562" cy="447304"/>
            <a:chOff x="0" y="0"/>
            <a:chExt cx="2449487" cy="359994"/>
          </a:xfrm>
        </p:grpSpPr>
        <p:sp>
          <p:nvSpPr>
            <p:cNvPr id="8" name="Freeform 7">
              <a:extLst>
                <a:ext uri="{FF2B5EF4-FFF2-40B4-BE49-F238E27FC236}">
                  <a16:creationId xmlns:a16="http://schemas.microsoft.com/office/drawing/2014/main" id="{EBB4E1E9-DBAB-F047-AABC-7272F5C7686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grpSp>
        <p:nvGrpSpPr>
          <p:cNvPr id="9" name="Group 8">
            <a:extLst>
              <a:ext uri="{FF2B5EF4-FFF2-40B4-BE49-F238E27FC236}">
                <a16:creationId xmlns:a16="http://schemas.microsoft.com/office/drawing/2014/main" id="{954EC450-7A6B-754F-B414-40464FD97D65}"/>
              </a:ext>
            </a:extLst>
          </p:cNvPr>
          <p:cNvGrpSpPr/>
          <p:nvPr/>
        </p:nvGrpSpPr>
        <p:grpSpPr>
          <a:xfrm>
            <a:off x="6602153" y="7353300"/>
            <a:ext cx="5236093" cy="1546629"/>
            <a:chOff x="4790365" y="4514476"/>
            <a:chExt cx="2503964" cy="738648"/>
          </a:xfrm>
        </p:grpSpPr>
        <p:pic>
          <p:nvPicPr>
            <p:cNvPr id="10" name="Picture 9" descr="A close up of a sign&#10;&#10;Description automatically generated">
              <a:extLst>
                <a:ext uri="{FF2B5EF4-FFF2-40B4-BE49-F238E27FC236}">
                  <a16:creationId xmlns:a16="http://schemas.microsoft.com/office/drawing/2014/main" id="{D6316090-23AE-E64E-BC39-25FEF4D115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777" y="4547187"/>
              <a:ext cx="1357552" cy="673227"/>
            </a:xfrm>
            <a:prstGeom prst="rect">
              <a:avLst/>
            </a:prstGeom>
          </p:spPr>
        </p:pic>
        <p:pic>
          <p:nvPicPr>
            <p:cNvPr id="11" name="Picture 10">
              <a:extLst>
                <a:ext uri="{FF2B5EF4-FFF2-40B4-BE49-F238E27FC236}">
                  <a16:creationId xmlns:a16="http://schemas.microsoft.com/office/drawing/2014/main" id="{E4492450-B145-4C4E-931C-E8B1BC101321}"/>
                </a:ext>
              </a:extLst>
            </p:cNvPr>
            <p:cNvPicPr/>
            <p:nvPr/>
          </p:nvPicPr>
          <p:blipFill>
            <a:blip r:embed="rId4">
              <a:extLst>
                <a:ext uri="{28A0092B-C50C-407E-A947-70E740481C1C}">
                  <a14:useLocalDpi xmlns:a14="http://schemas.microsoft.com/office/drawing/2010/main"/>
                </a:ext>
              </a:extLst>
            </a:blip>
            <a:srcRect/>
            <a:stretch/>
          </p:blipFill>
          <p:spPr bwMode="auto">
            <a:xfrm>
              <a:off x="4790365" y="4514476"/>
              <a:ext cx="738648" cy="738648"/>
            </a:xfrm>
            <a:prstGeom prst="rect">
              <a:avLst/>
            </a:prstGeom>
            <a:noFill/>
          </p:spPr>
        </p:pic>
      </p:grpSp>
      <p:grpSp>
        <p:nvGrpSpPr>
          <p:cNvPr id="18" name="Group 3">
            <a:extLst>
              <a:ext uri="{FF2B5EF4-FFF2-40B4-BE49-F238E27FC236}">
                <a16:creationId xmlns:a16="http://schemas.microsoft.com/office/drawing/2014/main" id="{7E1178E8-B9C7-2740-8354-57D44AC567E9}"/>
              </a:ext>
            </a:extLst>
          </p:cNvPr>
          <p:cNvGrpSpPr>
            <a:grpSpLocks noChangeAspect="1"/>
          </p:cNvGrpSpPr>
          <p:nvPr/>
        </p:nvGrpSpPr>
        <p:grpSpPr>
          <a:xfrm rot="-10800000">
            <a:off x="875505" y="7198140"/>
            <a:ext cx="3043562" cy="447304"/>
            <a:chOff x="0" y="0"/>
            <a:chExt cx="2449487" cy="359994"/>
          </a:xfrm>
        </p:grpSpPr>
        <p:sp>
          <p:nvSpPr>
            <p:cNvPr id="19" name="Freeform 4">
              <a:extLst>
                <a:ext uri="{FF2B5EF4-FFF2-40B4-BE49-F238E27FC236}">
                  <a16:creationId xmlns:a16="http://schemas.microsoft.com/office/drawing/2014/main" id="{5AB516AE-4622-5E42-8D84-B29013D6CF40}"/>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grpSp>
        <p:nvGrpSpPr>
          <p:cNvPr id="20" name="Group 3">
            <a:extLst>
              <a:ext uri="{FF2B5EF4-FFF2-40B4-BE49-F238E27FC236}">
                <a16:creationId xmlns:a16="http://schemas.microsoft.com/office/drawing/2014/main" id="{1FDE7B5E-7948-4045-8AEA-25DF73F8D561}"/>
              </a:ext>
            </a:extLst>
          </p:cNvPr>
          <p:cNvGrpSpPr>
            <a:grpSpLocks noChangeAspect="1"/>
          </p:cNvGrpSpPr>
          <p:nvPr/>
        </p:nvGrpSpPr>
        <p:grpSpPr>
          <a:xfrm rot="-10800000">
            <a:off x="13741360" y="2301519"/>
            <a:ext cx="3043562" cy="447304"/>
            <a:chOff x="0" y="0"/>
            <a:chExt cx="2449487" cy="359994"/>
          </a:xfrm>
        </p:grpSpPr>
        <p:sp>
          <p:nvSpPr>
            <p:cNvPr id="21" name="Freeform 4">
              <a:extLst>
                <a:ext uri="{FF2B5EF4-FFF2-40B4-BE49-F238E27FC236}">
                  <a16:creationId xmlns:a16="http://schemas.microsoft.com/office/drawing/2014/main" id="{8B4B6259-5678-4E47-B607-A484067696D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2" name="Slide Number Placeholder 11">
            <a:extLst>
              <a:ext uri="{FF2B5EF4-FFF2-40B4-BE49-F238E27FC236}">
                <a16:creationId xmlns:a16="http://schemas.microsoft.com/office/drawing/2014/main" id="{8C06355E-3994-A444-8F86-E3FD117AAC70}"/>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817817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111291" y="-192505"/>
            <a:ext cx="18551691" cy="1764862"/>
          </a:xfrm>
          <a:prstGeom prst="rect">
            <a:avLst/>
          </a:prstGeom>
          <a:solidFill>
            <a:schemeClr val="accent1">
              <a:lumMod val="50000"/>
            </a:schemeClr>
          </a:solidFill>
        </p:spPr>
        <p:txBody>
          <a:bodyPr/>
          <a:lstStyle/>
          <a:p>
            <a:endParaRPr lang="en-US"/>
          </a:p>
        </p:txBody>
      </p:sp>
      <p:graphicFrame>
        <p:nvGraphicFramePr>
          <p:cNvPr id="15" name="Chart 14">
            <a:extLst>
              <a:ext uri="{FF2B5EF4-FFF2-40B4-BE49-F238E27FC236}">
                <a16:creationId xmlns:a16="http://schemas.microsoft.com/office/drawing/2014/main" id="{71790B1E-E49D-6C49-8255-2D60B634A9AD}"/>
              </a:ext>
            </a:extLst>
          </p:cNvPr>
          <p:cNvGraphicFramePr/>
          <p:nvPr>
            <p:extLst>
              <p:ext uri="{D42A27DB-BD31-4B8C-83A1-F6EECF244321}">
                <p14:modId xmlns:p14="http://schemas.microsoft.com/office/powerpoint/2010/main" val="2638146868"/>
              </p:ext>
            </p:extLst>
          </p:nvPr>
        </p:nvGraphicFramePr>
        <p:xfrm>
          <a:off x="567591" y="2466948"/>
          <a:ext cx="9981311" cy="343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3B51EF8C-40AA-5444-87F8-3AE4874A7A05}"/>
              </a:ext>
            </a:extLst>
          </p:cNvPr>
          <p:cNvGraphicFramePr/>
          <p:nvPr>
            <p:extLst>
              <p:ext uri="{D42A27DB-BD31-4B8C-83A1-F6EECF244321}">
                <p14:modId xmlns:p14="http://schemas.microsoft.com/office/powerpoint/2010/main" val="952061507"/>
              </p:ext>
            </p:extLst>
          </p:nvPr>
        </p:nvGraphicFramePr>
        <p:xfrm>
          <a:off x="10944084" y="2508251"/>
          <a:ext cx="3932684" cy="3354216"/>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1A579FFC-75B2-2A4A-A349-A54A31E6541A}"/>
              </a:ext>
            </a:extLst>
          </p:cNvPr>
          <p:cNvSpPr txBox="1"/>
          <p:nvPr/>
        </p:nvSpPr>
        <p:spPr>
          <a:xfrm>
            <a:off x="304801" y="-90755"/>
            <a:ext cx="17669672" cy="1563377"/>
          </a:xfrm>
          <a:prstGeom prst="rect">
            <a:avLst/>
          </a:prstGeom>
          <a:noFill/>
        </p:spPr>
        <p:txBody>
          <a:bodyPr wrap="square" rtlCol="0">
            <a:spAutoFit/>
          </a:bodyPr>
          <a:lstStyle/>
          <a:p>
            <a:pPr algn="just">
              <a:lnSpc>
                <a:spcPct val="150000"/>
              </a:lnSpc>
            </a:pPr>
            <a:r>
              <a:rPr lang="en-US" sz="2200" dirty="0">
                <a:solidFill>
                  <a:schemeClr val="bg1"/>
                </a:solidFill>
                <a:latin typeface="+mj-lt"/>
              </a:rPr>
              <a:t>54% Surveyed businesses say their business is doing well these days (either very good or good).  Compared to Q2 2025 (about six months ago) there is 7% decline in % of businesses who say their business is doing good or very good. There is also increase of around 3% in businesses who rate their current situation as very bad. </a:t>
            </a:r>
          </a:p>
        </p:txBody>
      </p:sp>
      <p:sp>
        <p:nvSpPr>
          <p:cNvPr id="20" name="TextBox 11">
            <a:extLst>
              <a:ext uri="{FF2B5EF4-FFF2-40B4-BE49-F238E27FC236}">
                <a16:creationId xmlns:a16="http://schemas.microsoft.com/office/drawing/2014/main" id="{9459CC73-DC23-ED40-9701-569854205B29}"/>
              </a:ext>
            </a:extLst>
          </p:cNvPr>
          <p:cNvSpPr txBox="1"/>
          <p:nvPr/>
        </p:nvSpPr>
        <p:spPr>
          <a:xfrm>
            <a:off x="609600" y="1865878"/>
            <a:ext cx="17364873" cy="408253"/>
          </a:xfrm>
          <a:prstGeom prst="rect">
            <a:avLst/>
          </a:prstGeom>
        </p:spPr>
        <p:txBody>
          <a:bodyPr wrap="square" lIns="0" tIns="0" rIns="0" bIns="0" rtlCol="0" anchor="t">
            <a:spAutoFit/>
          </a:bodyPr>
          <a:lstStyle/>
          <a:p>
            <a:pPr algn="ctr">
              <a:lnSpc>
                <a:spcPts val="3359"/>
              </a:lnSpc>
            </a:pPr>
            <a:r>
              <a:rPr lang="en-US" sz="2400" spc="48" dirty="0">
                <a:latin typeface="+mj-lt"/>
              </a:rPr>
              <a:t>Question: How well is your business doing nowadays? Would you say it is very good, good, bad, or very bad?</a:t>
            </a:r>
          </a:p>
        </p:txBody>
      </p:sp>
      <p:pic>
        <p:nvPicPr>
          <p:cNvPr id="22" name="Picture 21" descr="A close up of a sign&#10;&#10;Description automatically generated">
            <a:extLst>
              <a:ext uri="{FF2B5EF4-FFF2-40B4-BE49-F238E27FC236}">
                <a16:creationId xmlns:a16="http://schemas.microsoft.com/office/drawing/2014/main" id="{1F1B5F2C-3548-9F4D-AFE9-F8B037F524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23" name="Picture 22">
            <a:extLst>
              <a:ext uri="{FF2B5EF4-FFF2-40B4-BE49-F238E27FC236}">
                <a16:creationId xmlns:a16="http://schemas.microsoft.com/office/drawing/2014/main" id="{539B8FD2-A326-EA4C-88FC-5550E50B6B57}"/>
              </a:ext>
            </a:extLst>
          </p:cNvPr>
          <p:cNvPicPr/>
          <p:nvPr/>
        </p:nvPicPr>
        <p:blipFill>
          <a:blip r:embed="rId5"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24" name="Slide Number Placeholder 23">
            <a:extLst>
              <a:ext uri="{FF2B5EF4-FFF2-40B4-BE49-F238E27FC236}">
                <a16:creationId xmlns:a16="http://schemas.microsoft.com/office/drawing/2014/main" id="{EFAB5B53-052C-9740-A9AB-9F930BDEB63D}"/>
              </a:ext>
            </a:extLst>
          </p:cNvPr>
          <p:cNvSpPr>
            <a:spLocks noGrp="1"/>
          </p:cNvSpPr>
          <p:nvPr>
            <p:ph type="sldNum" sz="quarter" idx="12"/>
          </p:nvPr>
        </p:nvSpPr>
        <p:spPr>
          <a:xfrm>
            <a:off x="12680469" y="9614860"/>
            <a:ext cx="4114800" cy="547688"/>
          </a:xfrm>
        </p:spPr>
        <p:txBody>
          <a:bodyPr/>
          <a:lstStyle/>
          <a:p>
            <a:fld id="{B6F15528-21DE-4FAA-801E-634DDDAF4B2B}" type="slidenum">
              <a:rPr lang="en-US" smtClean="0"/>
              <a:pPr/>
              <a:t>13</a:t>
            </a:fld>
            <a:endParaRPr lang="en-US" dirty="0"/>
          </a:p>
        </p:txBody>
      </p:sp>
      <p:sp>
        <p:nvSpPr>
          <p:cNvPr id="5" name="TextBox 4">
            <a:extLst>
              <a:ext uri="{FF2B5EF4-FFF2-40B4-BE49-F238E27FC236}">
                <a16:creationId xmlns:a16="http://schemas.microsoft.com/office/drawing/2014/main" id="{83E146AD-F66B-2B46-A4A5-08BB4334280B}"/>
              </a:ext>
            </a:extLst>
          </p:cNvPr>
          <p:cNvSpPr txBox="1"/>
          <p:nvPr/>
        </p:nvSpPr>
        <p:spPr>
          <a:xfrm>
            <a:off x="11644008" y="4077715"/>
            <a:ext cx="1266417" cy="369333"/>
          </a:xfrm>
          <a:prstGeom prst="rect">
            <a:avLst/>
          </a:prstGeom>
          <a:noFill/>
        </p:spPr>
        <p:txBody>
          <a:bodyPr wrap="square" rtlCol="0">
            <a:spAutoFit/>
          </a:bodyPr>
          <a:lstStyle/>
          <a:p>
            <a:pPr algn="ctr"/>
            <a:r>
              <a:rPr lang="en-US" dirty="0">
                <a:solidFill>
                  <a:schemeClr val="bg1"/>
                </a:solidFill>
              </a:rPr>
              <a:t>Q4 2025</a:t>
            </a:r>
            <a:endParaRPr lang="x-none" dirty="0">
              <a:solidFill>
                <a:schemeClr val="bg1"/>
              </a:solidFill>
            </a:endParaRPr>
          </a:p>
        </p:txBody>
      </p:sp>
      <p:sp>
        <p:nvSpPr>
          <p:cNvPr id="18" name="TextBox 17">
            <a:extLst>
              <a:ext uri="{FF2B5EF4-FFF2-40B4-BE49-F238E27FC236}">
                <a16:creationId xmlns:a16="http://schemas.microsoft.com/office/drawing/2014/main" id="{1CED96FA-517F-1C42-8289-F8B83F1A867C}"/>
              </a:ext>
            </a:extLst>
          </p:cNvPr>
          <p:cNvSpPr txBox="1"/>
          <p:nvPr/>
        </p:nvSpPr>
        <p:spPr>
          <a:xfrm>
            <a:off x="12831349" y="3547399"/>
            <a:ext cx="1402869" cy="369332"/>
          </a:xfrm>
          <a:prstGeom prst="rect">
            <a:avLst/>
          </a:prstGeom>
          <a:noFill/>
        </p:spPr>
        <p:txBody>
          <a:bodyPr wrap="square" rtlCol="0">
            <a:spAutoFit/>
          </a:bodyPr>
          <a:lstStyle/>
          <a:p>
            <a:pPr algn="ctr"/>
            <a:r>
              <a:rPr lang="en-US" dirty="0">
                <a:solidFill>
                  <a:schemeClr val="bg1"/>
                </a:solidFill>
              </a:rPr>
              <a:t>Q2 2025</a:t>
            </a:r>
            <a:endParaRPr lang="x-none" dirty="0">
              <a:solidFill>
                <a:schemeClr val="bg1"/>
              </a:solidFill>
            </a:endParaRPr>
          </a:p>
        </p:txBody>
      </p:sp>
      <p:sp>
        <p:nvSpPr>
          <p:cNvPr id="8" name="TextBox 7">
            <a:extLst>
              <a:ext uri="{FF2B5EF4-FFF2-40B4-BE49-F238E27FC236}">
                <a16:creationId xmlns:a16="http://schemas.microsoft.com/office/drawing/2014/main" id="{B37DA1BF-C11C-A840-B9D4-5FD9820702E5}"/>
              </a:ext>
            </a:extLst>
          </p:cNvPr>
          <p:cNvSpPr txBox="1"/>
          <p:nvPr/>
        </p:nvSpPr>
        <p:spPr>
          <a:xfrm>
            <a:off x="14995865" y="2508251"/>
            <a:ext cx="2724544" cy="3139321"/>
          </a:xfrm>
          <a:prstGeom prst="rect">
            <a:avLst/>
          </a:prstGeom>
          <a:noFill/>
          <a:ln>
            <a:noFill/>
          </a:ln>
        </p:spPr>
        <p:txBody>
          <a:bodyPr wrap="square" rtlCol="0">
            <a:spAutoFit/>
          </a:bodyPr>
          <a:lstStyle/>
          <a:p>
            <a:r>
              <a:rPr lang="x-none" sz="2200"/>
              <a:t>Since</a:t>
            </a:r>
            <a:r>
              <a:rPr lang="en-US" sz="2200" dirty="0"/>
              <a:t> Q2 2025, the </a:t>
            </a:r>
            <a:r>
              <a:rPr lang="x-none" sz="2200" dirty="0"/>
              <a:t>current business assessment</a:t>
            </a:r>
            <a:r>
              <a:rPr lang="en-US" sz="2200" dirty="0"/>
              <a:t> has declined, with a 12% decrease in the net proportion of people claiming their business situation to be good.</a:t>
            </a:r>
            <a:endParaRPr lang="x-none" sz="2200" dirty="0"/>
          </a:p>
        </p:txBody>
      </p:sp>
      <p:cxnSp>
        <p:nvCxnSpPr>
          <p:cNvPr id="25" name="Straight Connector 24">
            <a:extLst>
              <a:ext uri="{FF2B5EF4-FFF2-40B4-BE49-F238E27FC236}">
                <a16:creationId xmlns:a16="http://schemas.microsoft.com/office/drawing/2014/main" id="{B11D0E5B-7132-A349-B719-2BB7E32A016D}"/>
              </a:ext>
            </a:extLst>
          </p:cNvPr>
          <p:cNvCxnSpPr>
            <a:cxnSpLocks/>
          </p:cNvCxnSpPr>
          <p:nvPr/>
        </p:nvCxnSpPr>
        <p:spPr>
          <a:xfrm>
            <a:off x="10668000" y="2829483"/>
            <a:ext cx="0" cy="268530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40AC7F59-5524-7942-A14A-C2DD2A286CC0}"/>
              </a:ext>
            </a:extLst>
          </p:cNvPr>
          <p:cNvCxnSpPr>
            <a:cxnSpLocks/>
          </p:cNvCxnSpPr>
          <p:nvPr/>
        </p:nvCxnSpPr>
        <p:spPr>
          <a:xfrm>
            <a:off x="609600" y="6134100"/>
            <a:ext cx="1280160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482CF59E-E0C4-9640-B4DF-46E70BF860FC}"/>
              </a:ext>
            </a:extLst>
          </p:cNvPr>
          <p:cNvCxnSpPr>
            <a:cxnSpLocks/>
          </p:cNvCxnSpPr>
          <p:nvPr/>
        </p:nvCxnSpPr>
        <p:spPr>
          <a:xfrm>
            <a:off x="15033644" y="6102162"/>
            <a:ext cx="25504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7" name="TextBox 26">
            <a:extLst>
              <a:ext uri="{FF2B5EF4-FFF2-40B4-BE49-F238E27FC236}">
                <a16:creationId xmlns:a16="http://schemas.microsoft.com/office/drawing/2014/main" id="{04B03D05-3734-4636-9E38-7C3A2FF36F05}"/>
              </a:ext>
            </a:extLst>
          </p:cNvPr>
          <p:cNvSpPr txBox="1"/>
          <p:nvPr/>
        </p:nvSpPr>
        <p:spPr>
          <a:xfrm>
            <a:off x="4199207" y="9879541"/>
            <a:ext cx="9889585" cy="338554"/>
          </a:xfrm>
          <a:prstGeom prst="rect">
            <a:avLst/>
          </a:prstGeom>
          <a:noFill/>
        </p:spPr>
        <p:txBody>
          <a:bodyPr wrap="square" rtlCol="0">
            <a:spAutoFit/>
          </a:bodyPr>
          <a:lstStyle/>
          <a:p>
            <a:pPr algn="ctr"/>
            <a:r>
              <a:rPr lang="en-US" sz="1600" i="1" dirty="0">
                <a:solidFill>
                  <a:schemeClr val="bg1">
                    <a:lumMod val="10000"/>
                  </a:schemeClr>
                </a:solidFill>
              </a:rPr>
              <a:t>Source: Gallup Pakistan Business Confidence Survey with N 571 businesses in Pakistan (Report 16, Quarter 4 2025) </a:t>
            </a:r>
            <a:endParaRPr lang="en-GB" sz="1600" i="1" dirty="0">
              <a:solidFill>
                <a:schemeClr val="bg1">
                  <a:lumMod val="10000"/>
                </a:schemeClr>
              </a:solidFill>
            </a:endParaRPr>
          </a:p>
        </p:txBody>
      </p:sp>
      <p:sp>
        <p:nvSpPr>
          <p:cNvPr id="29" name="TextBox 28">
            <a:extLst>
              <a:ext uri="{FF2B5EF4-FFF2-40B4-BE49-F238E27FC236}">
                <a16:creationId xmlns:a16="http://schemas.microsoft.com/office/drawing/2014/main" id="{31934888-C354-4B1E-8239-A01E6A0B9D76}"/>
              </a:ext>
            </a:extLst>
          </p:cNvPr>
          <p:cNvSpPr txBox="1"/>
          <p:nvPr/>
        </p:nvSpPr>
        <p:spPr>
          <a:xfrm>
            <a:off x="12534310" y="7603382"/>
            <a:ext cx="3932684" cy="1938992"/>
          </a:xfrm>
          <a:prstGeom prst="rect">
            <a:avLst/>
          </a:prstGeom>
          <a:noFill/>
          <a:ln>
            <a:noFill/>
          </a:ln>
        </p:spPr>
        <p:txBody>
          <a:bodyPr wrap="square" rtlCol="0">
            <a:spAutoFit/>
          </a:bodyPr>
          <a:lstStyle/>
          <a:p>
            <a:r>
              <a:rPr lang="en-US" sz="2400" dirty="0"/>
              <a:t>51% of manufacturing businesses and 54% of service businesses reported their current business conditions to be doing badly.</a:t>
            </a:r>
            <a:endParaRPr lang="x-none" sz="2400" dirty="0"/>
          </a:p>
        </p:txBody>
      </p:sp>
      <p:graphicFrame>
        <p:nvGraphicFramePr>
          <p:cNvPr id="7" name="Chart 6">
            <a:extLst>
              <a:ext uri="{FF2B5EF4-FFF2-40B4-BE49-F238E27FC236}">
                <a16:creationId xmlns:a16="http://schemas.microsoft.com/office/drawing/2014/main" id="{A0418B07-6615-B3DA-73CA-E69AD979E2D3}"/>
              </a:ext>
            </a:extLst>
          </p:cNvPr>
          <p:cNvGraphicFramePr/>
          <p:nvPr>
            <p:extLst>
              <p:ext uri="{D42A27DB-BD31-4B8C-83A1-F6EECF244321}">
                <p14:modId xmlns:p14="http://schemas.microsoft.com/office/powerpoint/2010/main" val="1355126413"/>
              </p:ext>
            </p:extLst>
          </p:nvPr>
        </p:nvGraphicFramePr>
        <p:xfrm>
          <a:off x="3084055" y="6410261"/>
          <a:ext cx="9193162" cy="3276665"/>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EC16803F-46BF-1EDA-F2CC-DEF2946C25F5}"/>
              </a:ext>
            </a:extLst>
          </p:cNvPr>
          <p:cNvSpPr txBox="1"/>
          <p:nvPr/>
        </p:nvSpPr>
        <p:spPr>
          <a:xfrm>
            <a:off x="163287" y="7751275"/>
            <a:ext cx="2362200" cy="1708160"/>
          </a:xfrm>
          <a:prstGeom prst="rect">
            <a:avLst/>
          </a:prstGeom>
          <a:noFill/>
        </p:spPr>
        <p:txBody>
          <a:bodyPr wrap="square" rtlCol="0">
            <a:spAutoFit/>
          </a:bodyPr>
          <a:lstStyle/>
          <a:p>
            <a:pPr algn="just"/>
            <a:r>
              <a:rPr lang="en-US" sz="1500" b="1" dirty="0">
                <a:solidFill>
                  <a:schemeClr val="bg1">
                    <a:lumMod val="10000"/>
                  </a:schemeClr>
                </a:solidFill>
              </a:rPr>
              <a:t>DISCLAIMER: </a:t>
            </a:r>
            <a:r>
              <a:rPr lang="en-US" sz="1500" dirty="0">
                <a:effectLst/>
                <a:latin typeface="+mj-lt"/>
              </a:rPr>
              <a:t>Error margin for disaggregated results, for example, by business type is significantly higher than overall results so caution should be used in interpreting the results.</a:t>
            </a:r>
            <a:r>
              <a:rPr lang="en-US" sz="1500" i="1" dirty="0">
                <a:solidFill>
                  <a:schemeClr val="bg1">
                    <a:lumMod val="10000"/>
                  </a:schemeClr>
                </a:solidFill>
                <a:latin typeface="+mj-lt"/>
              </a:rPr>
              <a:t> </a:t>
            </a:r>
            <a:endParaRPr lang="en-GB" sz="1500" i="1" dirty="0">
              <a:solidFill>
                <a:schemeClr val="bg1">
                  <a:lumMod val="10000"/>
                </a:schemeClr>
              </a:solidFill>
              <a:latin typeface="+mj-lt"/>
            </a:endParaRPr>
          </a:p>
        </p:txBody>
      </p:sp>
      <p:sp>
        <p:nvSpPr>
          <p:cNvPr id="2" name="TextBox 1">
            <a:extLst>
              <a:ext uri="{FF2B5EF4-FFF2-40B4-BE49-F238E27FC236}">
                <a16:creationId xmlns:a16="http://schemas.microsoft.com/office/drawing/2014/main" id="{301577A9-A0D4-F0BC-4921-D244052302AB}"/>
              </a:ext>
            </a:extLst>
          </p:cNvPr>
          <p:cNvSpPr txBox="1"/>
          <p:nvPr/>
        </p:nvSpPr>
        <p:spPr>
          <a:xfrm>
            <a:off x="1371600" y="6057900"/>
            <a:ext cx="14538476" cy="369332"/>
          </a:xfrm>
          <a:prstGeom prst="rect">
            <a:avLst/>
          </a:prstGeom>
          <a:solidFill>
            <a:schemeClr val="tx1"/>
          </a:solidFill>
        </p:spPr>
        <p:txBody>
          <a:bodyPr wrap="square" rtlCol="0">
            <a:spAutoFit/>
          </a:bodyPr>
          <a:lstStyle/>
          <a:p>
            <a:r>
              <a:rPr lang="en-US" dirty="0">
                <a:solidFill>
                  <a:schemeClr val="bg1"/>
                </a:solidFill>
              </a:rPr>
              <a:t>Note : Field work in Quarter 3 was not conducted so data is not available. For methodology please visit methodology section towards end of the report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CA35A7-6A85-F842-819A-F14D66B80DB6}"/>
              </a:ext>
            </a:extLst>
          </p:cNvPr>
          <p:cNvPicPr>
            <a:picLocks noChangeAspect="1"/>
          </p:cNvPicPr>
          <p:nvPr/>
        </p:nvPicPr>
        <p:blipFill rotWithShape="1">
          <a:blip r:embed="rId2">
            <a:alphaModFix amt="19999"/>
            <a:extLst>
              <a:ext uri="{28A0092B-C50C-407E-A947-70E740481C1C}">
                <a14:useLocalDpi xmlns:a14="http://schemas.microsoft.com/office/drawing/2010/main"/>
              </a:ext>
            </a:extLst>
          </a:blip>
          <a:srcRect/>
          <a:stretch/>
        </p:blipFill>
        <p:spPr>
          <a:xfrm>
            <a:off x="0" y="-106438"/>
            <a:ext cx="18440400" cy="10393438"/>
          </a:xfrm>
          <a:prstGeom prst="rect">
            <a:avLst/>
          </a:prstGeom>
          <a:solidFill>
            <a:schemeClr val="accent1">
              <a:lumMod val="50000"/>
            </a:schemeClr>
          </a:solidFill>
        </p:spPr>
      </p:pic>
      <p:grpSp>
        <p:nvGrpSpPr>
          <p:cNvPr id="3" name="Group 6">
            <a:extLst>
              <a:ext uri="{FF2B5EF4-FFF2-40B4-BE49-F238E27FC236}">
                <a16:creationId xmlns:a16="http://schemas.microsoft.com/office/drawing/2014/main" id="{2E055276-23D4-714B-8652-12BFA6EBA6C3}"/>
              </a:ext>
            </a:extLst>
          </p:cNvPr>
          <p:cNvGrpSpPr>
            <a:grpSpLocks noChangeAspect="1"/>
          </p:cNvGrpSpPr>
          <p:nvPr/>
        </p:nvGrpSpPr>
        <p:grpSpPr>
          <a:xfrm>
            <a:off x="1600200" y="7564457"/>
            <a:ext cx="3043562" cy="447304"/>
            <a:chOff x="0" y="0"/>
            <a:chExt cx="2449487" cy="359994"/>
          </a:xfrm>
        </p:grpSpPr>
        <p:sp>
          <p:nvSpPr>
            <p:cNvPr id="4" name="Freeform 7">
              <a:extLst>
                <a:ext uri="{FF2B5EF4-FFF2-40B4-BE49-F238E27FC236}">
                  <a16:creationId xmlns:a16="http://schemas.microsoft.com/office/drawing/2014/main" id="{5D071AD6-AE96-4540-A27E-8AE37A497896}"/>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sp>
        <p:nvSpPr>
          <p:cNvPr id="5" name="AutoShape 4">
            <a:extLst>
              <a:ext uri="{FF2B5EF4-FFF2-40B4-BE49-F238E27FC236}">
                <a16:creationId xmlns:a16="http://schemas.microsoft.com/office/drawing/2014/main" id="{879D2A77-1396-F24A-95ED-89F8EE874087}"/>
              </a:ext>
            </a:extLst>
          </p:cNvPr>
          <p:cNvSpPr/>
          <p:nvPr/>
        </p:nvSpPr>
        <p:spPr>
          <a:xfrm>
            <a:off x="2973185" y="2984923"/>
            <a:ext cx="12800215" cy="3846901"/>
          </a:xfrm>
          <a:prstGeom prst="rect">
            <a:avLst/>
          </a:prstGeom>
          <a:solidFill>
            <a:schemeClr val="accent1">
              <a:lumMod val="50000"/>
            </a:schemeClr>
          </a:solidFill>
        </p:spPr>
        <p:txBody>
          <a:bodyPr/>
          <a:lstStyle/>
          <a:p>
            <a:endParaRPr lang="en-US"/>
          </a:p>
        </p:txBody>
      </p:sp>
      <p:sp>
        <p:nvSpPr>
          <p:cNvPr id="6" name="TextBox 11">
            <a:extLst>
              <a:ext uri="{FF2B5EF4-FFF2-40B4-BE49-F238E27FC236}">
                <a16:creationId xmlns:a16="http://schemas.microsoft.com/office/drawing/2014/main" id="{6A1A1579-8746-EA41-AA2A-09E7E7994040}"/>
              </a:ext>
            </a:extLst>
          </p:cNvPr>
          <p:cNvSpPr txBox="1"/>
          <p:nvPr/>
        </p:nvSpPr>
        <p:spPr>
          <a:xfrm>
            <a:off x="3048692" y="3125285"/>
            <a:ext cx="12649200" cy="3209468"/>
          </a:xfrm>
          <a:prstGeom prst="rect">
            <a:avLst/>
          </a:prstGeom>
        </p:spPr>
        <p:txBody>
          <a:bodyPr wrap="square" lIns="0" tIns="0" rIns="0" bIns="0" rtlCol="0" anchor="t">
            <a:spAutoFit/>
          </a:bodyPr>
          <a:lstStyle/>
          <a:p>
            <a:pPr algn="ctr">
              <a:lnSpc>
                <a:spcPct val="150000"/>
              </a:lnSpc>
            </a:pPr>
            <a:r>
              <a:rPr lang="en-US" sz="4800" dirty="0">
                <a:solidFill>
                  <a:schemeClr val="bg1"/>
                </a:solidFill>
                <a:latin typeface="+mj-lt"/>
              </a:rPr>
              <a:t>Gallup Pakistan Business Confidence Index Yardstick 2:</a:t>
            </a:r>
          </a:p>
          <a:p>
            <a:pPr algn="ctr">
              <a:lnSpc>
                <a:spcPct val="150000"/>
              </a:lnSpc>
            </a:pPr>
            <a:r>
              <a:rPr lang="en-US" sz="4800" dirty="0">
                <a:solidFill>
                  <a:srgbClr val="E43E00"/>
                </a:solidFill>
                <a:latin typeface="+mj-lt"/>
              </a:rPr>
              <a:t>Future Business Conditions Score</a:t>
            </a:r>
          </a:p>
        </p:txBody>
      </p:sp>
      <p:grpSp>
        <p:nvGrpSpPr>
          <p:cNvPr id="7" name="Group 6">
            <a:extLst>
              <a:ext uri="{FF2B5EF4-FFF2-40B4-BE49-F238E27FC236}">
                <a16:creationId xmlns:a16="http://schemas.microsoft.com/office/drawing/2014/main" id="{ECF24D6F-11D2-1844-874A-3B2401CB8610}"/>
              </a:ext>
            </a:extLst>
          </p:cNvPr>
          <p:cNvGrpSpPr>
            <a:grpSpLocks noChangeAspect="1"/>
          </p:cNvGrpSpPr>
          <p:nvPr/>
        </p:nvGrpSpPr>
        <p:grpSpPr>
          <a:xfrm>
            <a:off x="14645499" y="1935202"/>
            <a:ext cx="3043562" cy="447304"/>
            <a:chOff x="0" y="0"/>
            <a:chExt cx="2449487" cy="359994"/>
          </a:xfrm>
        </p:grpSpPr>
        <p:sp>
          <p:nvSpPr>
            <p:cNvPr id="8" name="Freeform 7">
              <a:extLst>
                <a:ext uri="{FF2B5EF4-FFF2-40B4-BE49-F238E27FC236}">
                  <a16:creationId xmlns:a16="http://schemas.microsoft.com/office/drawing/2014/main" id="{EBB4E1E9-DBAB-F047-AABC-7272F5C7686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grpSp>
        <p:nvGrpSpPr>
          <p:cNvPr id="9" name="Group 8">
            <a:extLst>
              <a:ext uri="{FF2B5EF4-FFF2-40B4-BE49-F238E27FC236}">
                <a16:creationId xmlns:a16="http://schemas.microsoft.com/office/drawing/2014/main" id="{954EC450-7A6B-754F-B414-40464FD97D65}"/>
              </a:ext>
            </a:extLst>
          </p:cNvPr>
          <p:cNvGrpSpPr/>
          <p:nvPr/>
        </p:nvGrpSpPr>
        <p:grpSpPr>
          <a:xfrm>
            <a:off x="6602153" y="7353300"/>
            <a:ext cx="5236093" cy="1546629"/>
            <a:chOff x="4790365" y="4514476"/>
            <a:chExt cx="2503964" cy="738648"/>
          </a:xfrm>
        </p:grpSpPr>
        <p:pic>
          <p:nvPicPr>
            <p:cNvPr id="10" name="Picture 9" descr="A close up of a sign&#10;&#10;Description automatically generated">
              <a:extLst>
                <a:ext uri="{FF2B5EF4-FFF2-40B4-BE49-F238E27FC236}">
                  <a16:creationId xmlns:a16="http://schemas.microsoft.com/office/drawing/2014/main" id="{D6316090-23AE-E64E-BC39-25FEF4D115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777" y="4547187"/>
              <a:ext cx="1357552" cy="673227"/>
            </a:xfrm>
            <a:prstGeom prst="rect">
              <a:avLst/>
            </a:prstGeom>
          </p:spPr>
        </p:pic>
        <p:pic>
          <p:nvPicPr>
            <p:cNvPr id="11" name="Picture 10">
              <a:extLst>
                <a:ext uri="{FF2B5EF4-FFF2-40B4-BE49-F238E27FC236}">
                  <a16:creationId xmlns:a16="http://schemas.microsoft.com/office/drawing/2014/main" id="{E4492450-B145-4C4E-931C-E8B1BC101321}"/>
                </a:ext>
              </a:extLst>
            </p:cNvPr>
            <p:cNvPicPr/>
            <p:nvPr/>
          </p:nvPicPr>
          <p:blipFill>
            <a:blip r:embed="rId4">
              <a:extLst>
                <a:ext uri="{28A0092B-C50C-407E-A947-70E740481C1C}">
                  <a14:useLocalDpi xmlns:a14="http://schemas.microsoft.com/office/drawing/2010/main"/>
                </a:ext>
              </a:extLst>
            </a:blip>
            <a:srcRect/>
            <a:stretch/>
          </p:blipFill>
          <p:spPr bwMode="auto">
            <a:xfrm>
              <a:off x="4790365" y="4514476"/>
              <a:ext cx="738648" cy="738648"/>
            </a:xfrm>
            <a:prstGeom prst="rect">
              <a:avLst/>
            </a:prstGeom>
            <a:noFill/>
          </p:spPr>
        </p:pic>
      </p:grpSp>
      <p:grpSp>
        <p:nvGrpSpPr>
          <p:cNvPr id="18" name="Group 3">
            <a:extLst>
              <a:ext uri="{FF2B5EF4-FFF2-40B4-BE49-F238E27FC236}">
                <a16:creationId xmlns:a16="http://schemas.microsoft.com/office/drawing/2014/main" id="{7E1178E8-B9C7-2740-8354-57D44AC567E9}"/>
              </a:ext>
            </a:extLst>
          </p:cNvPr>
          <p:cNvGrpSpPr>
            <a:grpSpLocks noChangeAspect="1"/>
          </p:cNvGrpSpPr>
          <p:nvPr/>
        </p:nvGrpSpPr>
        <p:grpSpPr>
          <a:xfrm rot="-10800000">
            <a:off x="875505" y="7198140"/>
            <a:ext cx="3043562" cy="447304"/>
            <a:chOff x="0" y="0"/>
            <a:chExt cx="2449487" cy="359994"/>
          </a:xfrm>
        </p:grpSpPr>
        <p:sp>
          <p:nvSpPr>
            <p:cNvPr id="19" name="Freeform 4">
              <a:extLst>
                <a:ext uri="{FF2B5EF4-FFF2-40B4-BE49-F238E27FC236}">
                  <a16:creationId xmlns:a16="http://schemas.microsoft.com/office/drawing/2014/main" id="{5AB516AE-4622-5E42-8D84-B29013D6CF40}"/>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grpSp>
        <p:nvGrpSpPr>
          <p:cNvPr id="20" name="Group 3">
            <a:extLst>
              <a:ext uri="{FF2B5EF4-FFF2-40B4-BE49-F238E27FC236}">
                <a16:creationId xmlns:a16="http://schemas.microsoft.com/office/drawing/2014/main" id="{1FDE7B5E-7948-4045-8AEA-25DF73F8D561}"/>
              </a:ext>
            </a:extLst>
          </p:cNvPr>
          <p:cNvGrpSpPr>
            <a:grpSpLocks noChangeAspect="1"/>
          </p:cNvGrpSpPr>
          <p:nvPr/>
        </p:nvGrpSpPr>
        <p:grpSpPr>
          <a:xfrm rot="-10800000">
            <a:off x="13741360" y="2301519"/>
            <a:ext cx="3043562" cy="447304"/>
            <a:chOff x="0" y="0"/>
            <a:chExt cx="2449487" cy="359994"/>
          </a:xfrm>
        </p:grpSpPr>
        <p:sp>
          <p:nvSpPr>
            <p:cNvPr id="21" name="Freeform 4">
              <a:extLst>
                <a:ext uri="{FF2B5EF4-FFF2-40B4-BE49-F238E27FC236}">
                  <a16:creationId xmlns:a16="http://schemas.microsoft.com/office/drawing/2014/main" id="{8B4B6259-5678-4E47-B607-A484067696D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2" name="Slide Number Placeholder 11">
            <a:extLst>
              <a:ext uri="{FF2B5EF4-FFF2-40B4-BE49-F238E27FC236}">
                <a16:creationId xmlns:a16="http://schemas.microsoft.com/office/drawing/2014/main" id="{8C06355E-3994-A444-8F86-E3FD117AAC70}"/>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741540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1" y="-34637"/>
            <a:ext cx="18288001" cy="1672937"/>
          </a:xfrm>
          <a:prstGeom prst="rect">
            <a:avLst/>
          </a:prstGeom>
          <a:solidFill>
            <a:schemeClr val="accent1">
              <a:lumMod val="50000"/>
            </a:schemeClr>
          </a:solidFill>
        </p:spPr>
        <p:txBody>
          <a:bodyPr/>
          <a:lstStyle/>
          <a:p>
            <a:endParaRPr lang="en-US"/>
          </a:p>
        </p:txBody>
      </p:sp>
      <p:graphicFrame>
        <p:nvGraphicFramePr>
          <p:cNvPr id="15" name="Chart 14">
            <a:extLst>
              <a:ext uri="{FF2B5EF4-FFF2-40B4-BE49-F238E27FC236}">
                <a16:creationId xmlns:a16="http://schemas.microsoft.com/office/drawing/2014/main" id="{71790B1E-E49D-6C49-8255-2D60B634A9AD}"/>
              </a:ext>
            </a:extLst>
          </p:cNvPr>
          <p:cNvGraphicFramePr/>
          <p:nvPr>
            <p:extLst>
              <p:ext uri="{D42A27DB-BD31-4B8C-83A1-F6EECF244321}">
                <p14:modId xmlns:p14="http://schemas.microsoft.com/office/powerpoint/2010/main" val="1113425046"/>
              </p:ext>
            </p:extLst>
          </p:nvPr>
        </p:nvGraphicFramePr>
        <p:xfrm>
          <a:off x="152401" y="2616241"/>
          <a:ext cx="9655835" cy="340189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1A579FFC-75B2-2A4A-A349-A54A31E6541A}"/>
              </a:ext>
            </a:extLst>
          </p:cNvPr>
          <p:cNvSpPr txBox="1"/>
          <p:nvPr/>
        </p:nvSpPr>
        <p:spPr>
          <a:xfrm>
            <a:off x="-1" y="222473"/>
            <a:ext cx="18288001" cy="1055545"/>
          </a:xfrm>
          <a:prstGeom prst="rect">
            <a:avLst/>
          </a:prstGeom>
          <a:noFill/>
        </p:spPr>
        <p:txBody>
          <a:bodyPr wrap="square" rtlCol="0">
            <a:spAutoFit/>
          </a:bodyPr>
          <a:lstStyle/>
          <a:p>
            <a:pPr algn="just">
              <a:lnSpc>
                <a:spcPct val="150000"/>
              </a:lnSpc>
            </a:pPr>
            <a:r>
              <a:rPr lang="en-US" sz="2200" dirty="0">
                <a:solidFill>
                  <a:schemeClr val="bg1"/>
                </a:solidFill>
                <a:latin typeface="+mj-lt"/>
              </a:rPr>
              <a:t>In Q4 2025, 5% less businesses than in Q2 of 2025 think that their business will be better off in the future; 56% in Q4 2025 said </a:t>
            </a:r>
            <a:r>
              <a:rPr lang="en-US" sz="2200" dirty="0">
                <a:solidFill>
                  <a:schemeClr val="bg1"/>
                </a:solidFill>
              </a:rPr>
              <a:t>expectations </a:t>
            </a:r>
            <a:r>
              <a:rPr lang="en-US" sz="2200" dirty="0">
                <a:solidFill>
                  <a:schemeClr val="bg1"/>
                </a:solidFill>
                <a:latin typeface="+mj-lt"/>
              </a:rPr>
              <a:t>for the future are positive, while 44% expect things to get worse. The figure in Q2 2025 was 61% saying future situation would be positive </a:t>
            </a:r>
          </a:p>
        </p:txBody>
      </p:sp>
      <p:sp>
        <p:nvSpPr>
          <p:cNvPr id="20" name="TextBox 11">
            <a:extLst>
              <a:ext uri="{FF2B5EF4-FFF2-40B4-BE49-F238E27FC236}">
                <a16:creationId xmlns:a16="http://schemas.microsoft.com/office/drawing/2014/main" id="{9459CC73-DC23-ED40-9701-569854205B29}"/>
              </a:ext>
            </a:extLst>
          </p:cNvPr>
          <p:cNvSpPr txBox="1"/>
          <p:nvPr/>
        </p:nvSpPr>
        <p:spPr>
          <a:xfrm>
            <a:off x="530049" y="1763447"/>
            <a:ext cx="17364873" cy="408253"/>
          </a:xfrm>
          <a:prstGeom prst="rect">
            <a:avLst/>
          </a:prstGeom>
        </p:spPr>
        <p:txBody>
          <a:bodyPr wrap="square" lIns="0" tIns="0" rIns="0" bIns="0" rtlCol="0" anchor="t">
            <a:spAutoFit/>
          </a:bodyPr>
          <a:lstStyle/>
          <a:p>
            <a:pPr algn="ctr">
              <a:lnSpc>
                <a:spcPts val="3359"/>
              </a:lnSpc>
            </a:pPr>
            <a:r>
              <a:rPr lang="en-US" sz="2400" spc="48" dirty="0">
                <a:latin typeface="+mj-lt"/>
              </a:rPr>
              <a:t>Question: What are your expectations for the future of your business compared to the past?</a:t>
            </a:r>
          </a:p>
        </p:txBody>
      </p:sp>
      <p:pic>
        <p:nvPicPr>
          <p:cNvPr id="22" name="Picture 21" descr="A close up of a sign&#10;&#10;Description automatically generated">
            <a:extLst>
              <a:ext uri="{FF2B5EF4-FFF2-40B4-BE49-F238E27FC236}">
                <a16:creationId xmlns:a16="http://schemas.microsoft.com/office/drawing/2014/main" id="{1F1B5F2C-3548-9F4D-AFE9-F8B037F524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23" name="Picture 22">
            <a:extLst>
              <a:ext uri="{FF2B5EF4-FFF2-40B4-BE49-F238E27FC236}">
                <a16:creationId xmlns:a16="http://schemas.microsoft.com/office/drawing/2014/main" id="{539B8FD2-A326-EA4C-88FC-5550E50B6B57}"/>
              </a:ext>
            </a:extLst>
          </p:cNvPr>
          <p:cNvPicPr/>
          <p:nvPr/>
        </p:nvPicPr>
        <p:blipFill>
          <a:blip r:embed="rId5"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24" name="Slide Number Placeholder 23">
            <a:extLst>
              <a:ext uri="{FF2B5EF4-FFF2-40B4-BE49-F238E27FC236}">
                <a16:creationId xmlns:a16="http://schemas.microsoft.com/office/drawing/2014/main" id="{EFAB5B53-052C-9740-A9AB-9F930BDEB63D}"/>
              </a:ext>
            </a:extLst>
          </p:cNvPr>
          <p:cNvSpPr>
            <a:spLocks noGrp="1"/>
          </p:cNvSpPr>
          <p:nvPr>
            <p:ph type="sldNum" sz="quarter" idx="12"/>
          </p:nvPr>
        </p:nvSpPr>
        <p:spPr>
          <a:xfrm>
            <a:off x="12680469" y="9614860"/>
            <a:ext cx="4114800" cy="547688"/>
          </a:xfrm>
        </p:spPr>
        <p:txBody>
          <a:bodyPr/>
          <a:lstStyle/>
          <a:p>
            <a:fld id="{B6F15528-21DE-4FAA-801E-634DDDAF4B2B}" type="slidenum">
              <a:rPr lang="en-US" smtClean="0"/>
              <a:pPr/>
              <a:t>15</a:t>
            </a:fld>
            <a:endParaRPr lang="en-US" dirty="0"/>
          </a:p>
        </p:txBody>
      </p:sp>
      <p:sp>
        <p:nvSpPr>
          <p:cNvPr id="5" name="TextBox 4">
            <a:extLst>
              <a:ext uri="{FF2B5EF4-FFF2-40B4-BE49-F238E27FC236}">
                <a16:creationId xmlns:a16="http://schemas.microsoft.com/office/drawing/2014/main" id="{83E146AD-F66B-2B46-A4A5-08BB4334280B}"/>
              </a:ext>
            </a:extLst>
          </p:cNvPr>
          <p:cNvSpPr txBox="1"/>
          <p:nvPr/>
        </p:nvSpPr>
        <p:spPr>
          <a:xfrm>
            <a:off x="11077983" y="4222805"/>
            <a:ext cx="1266417" cy="369333"/>
          </a:xfrm>
          <a:prstGeom prst="rect">
            <a:avLst/>
          </a:prstGeom>
          <a:noFill/>
        </p:spPr>
        <p:txBody>
          <a:bodyPr wrap="square" rtlCol="0">
            <a:spAutoFit/>
          </a:bodyPr>
          <a:lstStyle/>
          <a:p>
            <a:pPr algn="ctr"/>
            <a:r>
              <a:rPr lang="x-none" dirty="0">
                <a:solidFill>
                  <a:schemeClr val="bg1"/>
                </a:solidFill>
              </a:rPr>
              <a:t>Q1 2020</a:t>
            </a:r>
          </a:p>
        </p:txBody>
      </p:sp>
      <p:sp>
        <p:nvSpPr>
          <p:cNvPr id="18" name="TextBox 17">
            <a:extLst>
              <a:ext uri="{FF2B5EF4-FFF2-40B4-BE49-F238E27FC236}">
                <a16:creationId xmlns:a16="http://schemas.microsoft.com/office/drawing/2014/main" id="{1CED96FA-517F-1C42-8289-F8B83F1A867C}"/>
              </a:ext>
            </a:extLst>
          </p:cNvPr>
          <p:cNvSpPr txBox="1"/>
          <p:nvPr/>
        </p:nvSpPr>
        <p:spPr>
          <a:xfrm>
            <a:off x="9675114" y="3853473"/>
            <a:ext cx="1402869" cy="369332"/>
          </a:xfrm>
          <a:prstGeom prst="rect">
            <a:avLst/>
          </a:prstGeom>
          <a:noFill/>
        </p:spPr>
        <p:txBody>
          <a:bodyPr wrap="square" rtlCol="0">
            <a:spAutoFit/>
          </a:bodyPr>
          <a:lstStyle/>
          <a:p>
            <a:pPr algn="ctr"/>
            <a:r>
              <a:rPr lang="en-GB" dirty="0">
                <a:solidFill>
                  <a:schemeClr val="bg1"/>
                </a:solidFill>
              </a:rPr>
              <a:t>Q2</a:t>
            </a:r>
            <a:r>
              <a:rPr lang="x-none" dirty="0">
                <a:solidFill>
                  <a:schemeClr val="bg1"/>
                </a:solidFill>
              </a:rPr>
              <a:t> 2020</a:t>
            </a:r>
          </a:p>
        </p:txBody>
      </p:sp>
      <p:sp>
        <p:nvSpPr>
          <p:cNvPr id="8" name="TextBox 7">
            <a:extLst>
              <a:ext uri="{FF2B5EF4-FFF2-40B4-BE49-F238E27FC236}">
                <a16:creationId xmlns:a16="http://schemas.microsoft.com/office/drawing/2014/main" id="{B37DA1BF-C11C-A840-B9D4-5FD9820702E5}"/>
              </a:ext>
            </a:extLst>
          </p:cNvPr>
          <p:cNvSpPr txBox="1"/>
          <p:nvPr/>
        </p:nvSpPr>
        <p:spPr>
          <a:xfrm>
            <a:off x="14737869" y="2817437"/>
            <a:ext cx="3138003" cy="1446550"/>
          </a:xfrm>
          <a:prstGeom prst="rect">
            <a:avLst/>
          </a:prstGeom>
          <a:noFill/>
          <a:ln>
            <a:noFill/>
          </a:ln>
        </p:spPr>
        <p:txBody>
          <a:bodyPr wrap="square" rtlCol="0">
            <a:spAutoFit/>
          </a:bodyPr>
          <a:lstStyle/>
          <a:p>
            <a:r>
              <a:rPr lang="x-none" sz="2200" dirty="0"/>
              <a:t>Net</a:t>
            </a:r>
            <a:r>
              <a:rPr lang="en-US" sz="2200" dirty="0"/>
              <a:t> Future</a:t>
            </a:r>
            <a:r>
              <a:rPr lang="x-none" sz="2200" dirty="0"/>
              <a:t> Business Situation Score </a:t>
            </a:r>
            <a:r>
              <a:rPr lang="x-none" sz="2200"/>
              <a:t>has </a:t>
            </a:r>
            <a:r>
              <a:rPr lang="en-US" sz="2200" dirty="0"/>
              <a:t>declined by 10% since </a:t>
            </a:r>
            <a:br>
              <a:rPr lang="en-US" sz="2200" dirty="0"/>
            </a:br>
            <a:r>
              <a:rPr lang="en-US" sz="2200" dirty="0"/>
              <a:t>Q2 2025</a:t>
            </a:r>
            <a:endParaRPr lang="x-none" sz="2200" dirty="0"/>
          </a:p>
        </p:txBody>
      </p:sp>
      <p:cxnSp>
        <p:nvCxnSpPr>
          <p:cNvPr id="25" name="Straight Connector 24">
            <a:extLst>
              <a:ext uri="{FF2B5EF4-FFF2-40B4-BE49-F238E27FC236}">
                <a16:creationId xmlns:a16="http://schemas.microsoft.com/office/drawing/2014/main" id="{B11D0E5B-7132-A349-B719-2BB7E32A016D}"/>
              </a:ext>
            </a:extLst>
          </p:cNvPr>
          <p:cNvCxnSpPr>
            <a:cxnSpLocks/>
          </p:cNvCxnSpPr>
          <p:nvPr/>
        </p:nvCxnSpPr>
        <p:spPr>
          <a:xfrm>
            <a:off x="9982200" y="2921334"/>
            <a:ext cx="0" cy="268530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40AC7F59-5524-7942-A14A-C2DD2A286CC0}"/>
              </a:ext>
            </a:extLst>
          </p:cNvPr>
          <p:cNvCxnSpPr>
            <a:cxnSpLocks/>
          </p:cNvCxnSpPr>
          <p:nvPr/>
        </p:nvCxnSpPr>
        <p:spPr>
          <a:xfrm>
            <a:off x="418516" y="6210300"/>
            <a:ext cx="1302074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482CF59E-E0C4-9640-B4DF-46E70BF860FC}"/>
              </a:ext>
            </a:extLst>
          </p:cNvPr>
          <p:cNvCxnSpPr>
            <a:cxnSpLocks/>
          </p:cNvCxnSpPr>
          <p:nvPr/>
        </p:nvCxnSpPr>
        <p:spPr>
          <a:xfrm>
            <a:off x="14863464" y="4602541"/>
            <a:ext cx="301240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32" name="Chart 31">
            <a:extLst>
              <a:ext uri="{FF2B5EF4-FFF2-40B4-BE49-F238E27FC236}">
                <a16:creationId xmlns:a16="http://schemas.microsoft.com/office/drawing/2014/main" id="{EAAAF9F0-D6C7-4983-A464-B6FC32FF78C0}"/>
              </a:ext>
            </a:extLst>
          </p:cNvPr>
          <p:cNvGraphicFramePr/>
          <p:nvPr>
            <p:extLst>
              <p:ext uri="{D42A27DB-BD31-4B8C-83A1-F6EECF244321}">
                <p14:modId xmlns:p14="http://schemas.microsoft.com/office/powerpoint/2010/main" val="395308138"/>
              </p:ext>
            </p:extLst>
          </p:nvPr>
        </p:nvGraphicFramePr>
        <p:xfrm>
          <a:off x="3221029" y="6450033"/>
          <a:ext cx="9309774" cy="32766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Chart 5">
            <a:extLst>
              <a:ext uri="{FF2B5EF4-FFF2-40B4-BE49-F238E27FC236}">
                <a16:creationId xmlns:a16="http://schemas.microsoft.com/office/drawing/2014/main" id="{220DAEA1-A5AF-4791-7E17-743A868BB5A6}"/>
              </a:ext>
            </a:extLst>
          </p:cNvPr>
          <p:cNvGraphicFramePr/>
          <p:nvPr>
            <p:extLst>
              <p:ext uri="{D42A27DB-BD31-4B8C-83A1-F6EECF244321}">
                <p14:modId xmlns:p14="http://schemas.microsoft.com/office/powerpoint/2010/main" val="4138052968"/>
              </p:ext>
            </p:extLst>
          </p:nvPr>
        </p:nvGraphicFramePr>
        <p:xfrm>
          <a:off x="10170414" y="2560404"/>
          <a:ext cx="4393489" cy="3354216"/>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a:extLst>
              <a:ext uri="{FF2B5EF4-FFF2-40B4-BE49-F238E27FC236}">
                <a16:creationId xmlns:a16="http://schemas.microsoft.com/office/drawing/2014/main" id="{1D6FE164-CCEC-C9CC-D7EA-88B83CA134C7}"/>
              </a:ext>
            </a:extLst>
          </p:cNvPr>
          <p:cNvSpPr txBox="1"/>
          <p:nvPr/>
        </p:nvSpPr>
        <p:spPr>
          <a:xfrm>
            <a:off x="11077982" y="5551315"/>
            <a:ext cx="1266417" cy="369333"/>
          </a:xfrm>
          <a:prstGeom prst="rect">
            <a:avLst/>
          </a:prstGeom>
          <a:noFill/>
        </p:spPr>
        <p:txBody>
          <a:bodyPr wrap="square" rtlCol="0">
            <a:spAutoFit/>
          </a:bodyPr>
          <a:lstStyle/>
          <a:p>
            <a:pPr algn="ctr"/>
            <a:r>
              <a:rPr lang="en-US" dirty="0">
                <a:solidFill>
                  <a:schemeClr val="bg1"/>
                </a:solidFill>
              </a:rPr>
              <a:t>Q2 2025</a:t>
            </a:r>
            <a:endParaRPr lang="x-none" dirty="0">
              <a:solidFill>
                <a:schemeClr val="bg1"/>
              </a:solidFill>
            </a:endParaRPr>
          </a:p>
        </p:txBody>
      </p:sp>
      <p:sp>
        <p:nvSpPr>
          <p:cNvPr id="11" name="TextBox 10">
            <a:extLst>
              <a:ext uri="{FF2B5EF4-FFF2-40B4-BE49-F238E27FC236}">
                <a16:creationId xmlns:a16="http://schemas.microsoft.com/office/drawing/2014/main" id="{46CF92A0-84E9-EFE4-3AAE-309F6711DC2F}"/>
              </a:ext>
            </a:extLst>
          </p:cNvPr>
          <p:cNvSpPr txBox="1"/>
          <p:nvPr/>
        </p:nvSpPr>
        <p:spPr>
          <a:xfrm>
            <a:off x="12367158" y="5542003"/>
            <a:ext cx="1402869" cy="369332"/>
          </a:xfrm>
          <a:prstGeom prst="rect">
            <a:avLst/>
          </a:prstGeom>
          <a:noFill/>
        </p:spPr>
        <p:txBody>
          <a:bodyPr wrap="square" rtlCol="0">
            <a:spAutoFit/>
          </a:bodyPr>
          <a:lstStyle/>
          <a:p>
            <a:pPr algn="ctr"/>
            <a:r>
              <a:rPr lang="en-US" dirty="0">
                <a:solidFill>
                  <a:schemeClr val="bg1"/>
                </a:solidFill>
              </a:rPr>
              <a:t>Q4 2025</a:t>
            </a:r>
            <a:endParaRPr lang="x-none" dirty="0">
              <a:solidFill>
                <a:schemeClr val="bg1"/>
              </a:solidFill>
            </a:endParaRPr>
          </a:p>
        </p:txBody>
      </p:sp>
      <p:sp>
        <p:nvSpPr>
          <p:cNvPr id="2" name="TextBox 1">
            <a:extLst>
              <a:ext uri="{FF2B5EF4-FFF2-40B4-BE49-F238E27FC236}">
                <a16:creationId xmlns:a16="http://schemas.microsoft.com/office/drawing/2014/main" id="{60CE2E7D-5420-CB09-8907-592D2305B438}"/>
              </a:ext>
            </a:extLst>
          </p:cNvPr>
          <p:cNvSpPr txBox="1"/>
          <p:nvPr/>
        </p:nvSpPr>
        <p:spPr>
          <a:xfrm>
            <a:off x="4199207" y="9879541"/>
            <a:ext cx="9889585" cy="338554"/>
          </a:xfrm>
          <a:prstGeom prst="rect">
            <a:avLst/>
          </a:prstGeom>
          <a:noFill/>
        </p:spPr>
        <p:txBody>
          <a:bodyPr wrap="square" rtlCol="0">
            <a:spAutoFit/>
          </a:bodyPr>
          <a:lstStyle/>
          <a:p>
            <a:pPr algn="ctr"/>
            <a:r>
              <a:rPr lang="en-US" sz="1600" i="1" dirty="0">
                <a:solidFill>
                  <a:schemeClr val="bg1">
                    <a:lumMod val="10000"/>
                  </a:schemeClr>
                </a:solidFill>
              </a:rPr>
              <a:t>Source: Gallup Pakistan Business Confidence Survey with N 571 businesses in Pakistan (Report 16, Quarter 4 2025) </a:t>
            </a:r>
            <a:endParaRPr lang="en-GB" sz="1600" i="1" dirty="0">
              <a:solidFill>
                <a:schemeClr val="bg1">
                  <a:lumMod val="10000"/>
                </a:schemeClr>
              </a:solidFill>
            </a:endParaRPr>
          </a:p>
        </p:txBody>
      </p:sp>
      <p:sp>
        <p:nvSpPr>
          <p:cNvPr id="3" name="TextBox 2">
            <a:extLst>
              <a:ext uri="{FF2B5EF4-FFF2-40B4-BE49-F238E27FC236}">
                <a16:creationId xmlns:a16="http://schemas.microsoft.com/office/drawing/2014/main" id="{F879ACB2-C381-56FC-BA66-D6F39FAE17BC}"/>
              </a:ext>
            </a:extLst>
          </p:cNvPr>
          <p:cNvSpPr txBox="1"/>
          <p:nvPr/>
        </p:nvSpPr>
        <p:spPr>
          <a:xfrm>
            <a:off x="163287" y="7751275"/>
            <a:ext cx="2362200" cy="1708160"/>
          </a:xfrm>
          <a:prstGeom prst="rect">
            <a:avLst/>
          </a:prstGeom>
          <a:noFill/>
        </p:spPr>
        <p:txBody>
          <a:bodyPr wrap="square" rtlCol="0">
            <a:spAutoFit/>
          </a:bodyPr>
          <a:lstStyle/>
          <a:p>
            <a:pPr algn="just"/>
            <a:r>
              <a:rPr lang="en-US" sz="1500" b="1" dirty="0">
                <a:solidFill>
                  <a:schemeClr val="bg1">
                    <a:lumMod val="10000"/>
                  </a:schemeClr>
                </a:solidFill>
              </a:rPr>
              <a:t>DISCLAIMER: </a:t>
            </a:r>
            <a:r>
              <a:rPr lang="en-US" sz="1500" dirty="0">
                <a:effectLst/>
                <a:latin typeface="+mj-lt"/>
              </a:rPr>
              <a:t>Error margin for disaggregated results, for example, by business type is significantly higher than overall results so caution should be used in interpreting the results.</a:t>
            </a:r>
            <a:r>
              <a:rPr lang="en-US" sz="1500" i="1" dirty="0">
                <a:solidFill>
                  <a:schemeClr val="bg1">
                    <a:lumMod val="10000"/>
                  </a:schemeClr>
                </a:solidFill>
                <a:latin typeface="+mj-lt"/>
              </a:rPr>
              <a:t> </a:t>
            </a:r>
            <a:endParaRPr lang="en-GB" sz="1500" i="1" dirty="0">
              <a:solidFill>
                <a:schemeClr val="bg1">
                  <a:lumMod val="10000"/>
                </a:schemeClr>
              </a:solidFill>
              <a:latin typeface="+mj-lt"/>
            </a:endParaRPr>
          </a:p>
        </p:txBody>
      </p:sp>
      <p:sp>
        <p:nvSpPr>
          <p:cNvPr id="7" name="TextBox 6">
            <a:extLst>
              <a:ext uri="{FF2B5EF4-FFF2-40B4-BE49-F238E27FC236}">
                <a16:creationId xmlns:a16="http://schemas.microsoft.com/office/drawing/2014/main" id="{6A2E7583-CEA6-E1C9-1657-FA132EF2CE61}"/>
              </a:ext>
            </a:extLst>
          </p:cNvPr>
          <p:cNvSpPr txBox="1"/>
          <p:nvPr/>
        </p:nvSpPr>
        <p:spPr>
          <a:xfrm>
            <a:off x="1371600" y="6057900"/>
            <a:ext cx="14538476" cy="369332"/>
          </a:xfrm>
          <a:prstGeom prst="rect">
            <a:avLst/>
          </a:prstGeom>
          <a:solidFill>
            <a:schemeClr val="tx1"/>
          </a:solidFill>
        </p:spPr>
        <p:txBody>
          <a:bodyPr wrap="square" rtlCol="0">
            <a:spAutoFit/>
          </a:bodyPr>
          <a:lstStyle/>
          <a:p>
            <a:r>
              <a:rPr lang="en-US" dirty="0">
                <a:solidFill>
                  <a:schemeClr val="bg1"/>
                </a:solidFill>
              </a:rPr>
              <a:t>Note : Field work in Quarter 3 was not conducted so data is not available. For methodology please visit methodology section towards end of the report</a:t>
            </a:r>
          </a:p>
        </p:txBody>
      </p:sp>
    </p:spTree>
    <p:extLst>
      <p:ext uri="{BB962C8B-B14F-4D97-AF65-F5344CB8AC3E}">
        <p14:creationId xmlns:p14="http://schemas.microsoft.com/office/powerpoint/2010/main" val="3824106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09B7A-129A-8069-90FD-2DF4BBCF3ADA}"/>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5FE728A-B36B-6943-E3FE-B9EBAB895FC3}"/>
              </a:ext>
            </a:extLst>
          </p:cNvPr>
          <p:cNvPicPr>
            <a:picLocks noChangeAspect="1"/>
          </p:cNvPicPr>
          <p:nvPr/>
        </p:nvPicPr>
        <p:blipFill rotWithShape="1">
          <a:blip r:embed="rId2">
            <a:alphaModFix amt="19999"/>
            <a:extLst>
              <a:ext uri="{28A0092B-C50C-407E-A947-70E740481C1C}">
                <a14:useLocalDpi xmlns:a14="http://schemas.microsoft.com/office/drawing/2010/main"/>
              </a:ext>
            </a:extLst>
          </a:blip>
          <a:srcRect/>
          <a:stretch/>
        </p:blipFill>
        <p:spPr>
          <a:xfrm>
            <a:off x="0" y="-106438"/>
            <a:ext cx="18440400" cy="10393438"/>
          </a:xfrm>
          <a:prstGeom prst="rect">
            <a:avLst/>
          </a:prstGeom>
          <a:solidFill>
            <a:schemeClr val="accent1">
              <a:lumMod val="50000"/>
            </a:schemeClr>
          </a:solidFill>
        </p:spPr>
      </p:pic>
      <p:grpSp>
        <p:nvGrpSpPr>
          <p:cNvPr id="3" name="Group 6">
            <a:extLst>
              <a:ext uri="{FF2B5EF4-FFF2-40B4-BE49-F238E27FC236}">
                <a16:creationId xmlns:a16="http://schemas.microsoft.com/office/drawing/2014/main" id="{A1F35535-F0BC-1E07-BADA-7FDF332B8F0E}"/>
              </a:ext>
            </a:extLst>
          </p:cNvPr>
          <p:cNvGrpSpPr>
            <a:grpSpLocks noChangeAspect="1"/>
          </p:cNvGrpSpPr>
          <p:nvPr/>
        </p:nvGrpSpPr>
        <p:grpSpPr>
          <a:xfrm>
            <a:off x="1600200" y="7564457"/>
            <a:ext cx="3043562" cy="447304"/>
            <a:chOff x="0" y="0"/>
            <a:chExt cx="2449487" cy="359994"/>
          </a:xfrm>
        </p:grpSpPr>
        <p:sp>
          <p:nvSpPr>
            <p:cNvPr id="4" name="Freeform 7">
              <a:extLst>
                <a:ext uri="{FF2B5EF4-FFF2-40B4-BE49-F238E27FC236}">
                  <a16:creationId xmlns:a16="http://schemas.microsoft.com/office/drawing/2014/main" id="{3332BA69-D9D4-6C73-AFC9-6291C0189DA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sp>
        <p:nvSpPr>
          <p:cNvPr id="5" name="AutoShape 4">
            <a:extLst>
              <a:ext uri="{FF2B5EF4-FFF2-40B4-BE49-F238E27FC236}">
                <a16:creationId xmlns:a16="http://schemas.microsoft.com/office/drawing/2014/main" id="{C680DE6C-71B2-0DE0-25FE-481C0EF39875}"/>
              </a:ext>
            </a:extLst>
          </p:cNvPr>
          <p:cNvSpPr/>
          <p:nvPr/>
        </p:nvSpPr>
        <p:spPr>
          <a:xfrm>
            <a:off x="2973185" y="2984923"/>
            <a:ext cx="12800215" cy="3846901"/>
          </a:xfrm>
          <a:prstGeom prst="rect">
            <a:avLst/>
          </a:prstGeom>
          <a:solidFill>
            <a:schemeClr val="accent1">
              <a:lumMod val="50000"/>
            </a:schemeClr>
          </a:solidFill>
        </p:spPr>
        <p:txBody>
          <a:bodyPr/>
          <a:lstStyle/>
          <a:p>
            <a:endParaRPr lang="en-US"/>
          </a:p>
        </p:txBody>
      </p:sp>
      <p:sp>
        <p:nvSpPr>
          <p:cNvPr id="6" name="TextBox 11">
            <a:extLst>
              <a:ext uri="{FF2B5EF4-FFF2-40B4-BE49-F238E27FC236}">
                <a16:creationId xmlns:a16="http://schemas.microsoft.com/office/drawing/2014/main" id="{624D6523-B75F-D6AE-6510-89427AD4C09F}"/>
              </a:ext>
            </a:extLst>
          </p:cNvPr>
          <p:cNvSpPr txBox="1"/>
          <p:nvPr/>
        </p:nvSpPr>
        <p:spPr>
          <a:xfrm>
            <a:off x="3048692" y="3125285"/>
            <a:ext cx="12649200" cy="3209468"/>
          </a:xfrm>
          <a:prstGeom prst="rect">
            <a:avLst/>
          </a:prstGeom>
        </p:spPr>
        <p:txBody>
          <a:bodyPr wrap="square" lIns="0" tIns="0" rIns="0" bIns="0" rtlCol="0" anchor="t">
            <a:spAutoFit/>
          </a:bodyPr>
          <a:lstStyle/>
          <a:p>
            <a:pPr algn="ctr">
              <a:lnSpc>
                <a:spcPct val="150000"/>
              </a:lnSpc>
            </a:pPr>
            <a:r>
              <a:rPr lang="en-US" sz="4800" dirty="0">
                <a:solidFill>
                  <a:schemeClr val="bg1"/>
                </a:solidFill>
                <a:latin typeface="+mj-lt"/>
              </a:rPr>
              <a:t>Gallup Pakistan Business Confidence Index Yardstick 3:</a:t>
            </a:r>
          </a:p>
          <a:p>
            <a:pPr algn="ctr">
              <a:lnSpc>
                <a:spcPct val="150000"/>
              </a:lnSpc>
            </a:pPr>
            <a:r>
              <a:rPr lang="en-US" sz="4800" dirty="0">
                <a:solidFill>
                  <a:srgbClr val="E43E00"/>
                </a:solidFill>
                <a:latin typeface="+mj-lt"/>
              </a:rPr>
              <a:t>Direction of Country Score</a:t>
            </a:r>
          </a:p>
        </p:txBody>
      </p:sp>
      <p:grpSp>
        <p:nvGrpSpPr>
          <p:cNvPr id="7" name="Group 6">
            <a:extLst>
              <a:ext uri="{FF2B5EF4-FFF2-40B4-BE49-F238E27FC236}">
                <a16:creationId xmlns:a16="http://schemas.microsoft.com/office/drawing/2014/main" id="{89EAC394-C54D-9E00-7E4E-F2E2E73DD4E6}"/>
              </a:ext>
            </a:extLst>
          </p:cNvPr>
          <p:cNvGrpSpPr>
            <a:grpSpLocks noChangeAspect="1"/>
          </p:cNvGrpSpPr>
          <p:nvPr/>
        </p:nvGrpSpPr>
        <p:grpSpPr>
          <a:xfrm>
            <a:off x="14645499" y="1935202"/>
            <a:ext cx="3043562" cy="447304"/>
            <a:chOff x="0" y="0"/>
            <a:chExt cx="2449487" cy="359994"/>
          </a:xfrm>
        </p:grpSpPr>
        <p:sp>
          <p:nvSpPr>
            <p:cNvPr id="8" name="Freeform 7">
              <a:extLst>
                <a:ext uri="{FF2B5EF4-FFF2-40B4-BE49-F238E27FC236}">
                  <a16:creationId xmlns:a16="http://schemas.microsoft.com/office/drawing/2014/main" id="{EE59DE6F-0648-9913-6AB1-C529C98725DB}"/>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grpSp>
        <p:nvGrpSpPr>
          <p:cNvPr id="9" name="Group 8">
            <a:extLst>
              <a:ext uri="{FF2B5EF4-FFF2-40B4-BE49-F238E27FC236}">
                <a16:creationId xmlns:a16="http://schemas.microsoft.com/office/drawing/2014/main" id="{47DB18CF-B430-8BCD-4210-034FE801834C}"/>
              </a:ext>
            </a:extLst>
          </p:cNvPr>
          <p:cNvGrpSpPr/>
          <p:nvPr/>
        </p:nvGrpSpPr>
        <p:grpSpPr>
          <a:xfrm>
            <a:off x="6602153" y="7353300"/>
            <a:ext cx="5236093" cy="1546629"/>
            <a:chOff x="4790365" y="4514476"/>
            <a:chExt cx="2503964" cy="738648"/>
          </a:xfrm>
        </p:grpSpPr>
        <p:pic>
          <p:nvPicPr>
            <p:cNvPr id="10" name="Picture 9" descr="A close up of a sign&#10;&#10;Description automatically generated">
              <a:extLst>
                <a:ext uri="{FF2B5EF4-FFF2-40B4-BE49-F238E27FC236}">
                  <a16:creationId xmlns:a16="http://schemas.microsoft.com/office/drawing/2014/main" id="{C8249568-A8F9-CDE5-570D-3355570C63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777" y="4547187"/>
              <a:ext cx="1357552" cy="673227"/>
            </a:xfrm>
            <a:prstGeom prst="rect">
              <a:avLst/>
            </a:prstGeom>
          </p:spPr>
        </p:pic>
        <p:pic>
          <p:nvPicPr>
            <p:cNvPr id="11" name="Picture 10">
              <a:extLst>
                <a:ext uri="{FF2B5EF4-FFF2-40B4-BE49-F238E27FC236}">
                  <a16:creationId xmlns:a16="http://schemas.microsoft.com/office/drawing/2014/main" id="{7EE9134E-4A47-9173-4C5E-50E0951883A4}"/>
                </a:ext>
              </a:extLst>
            </p:cNvPr>
            <p:cNvPicPr/>
            <p:nvPr/>
          </p:nvPicPr>
          <p:blipFill>
            <a:blip r:embed="rId4">
              <a:extLst>
                <a:ext uri="{28A0092B-C50C-407E-A947-70E740481C1C}">
                  <a14:useLocalDpi xmlns:a14="http://schemas.microsoft.com/office/drawing/2010/main"/>
                </a:ext>
              </a:extLst>
            </a:blip>
            <a:srcRect/>
            <a:stretch/>
          </p:blipFill>
          <p:spPr bwMode="auto">
            <a:xfrm>
              <a:off x="4790365" y="4514476"/>
              <a:ext cx="738648" cy="738648"/>
            </a:xfrm>
            <a:prstGeom prst="rect">
              <a:avLst/>
            </a:prstGeom>
            <a:noFill/>
          </p:spPr>
        </p:pic>
      </p:grpSp>
      <p:grpSp>
        <p:nvGrpSpPr>
          <p:cNvPr id="18" name="Group 3">
            <a:extLst>
              <a:ext uri="{FF2B5EF4-FFF2-40B4-BE49-F238E27FC236}">
                <a16:creationId xmlns:a16="http://schemas.microsoft.com/office/drawing/2014/main" id="{DD448997-E781-297C-DF12-40D20F5C971A}"/>
              </a:ext>
            </a:extLst>
          </p:cNvPr>
          <p:cNvGrpSpPr>
            <a:grpSpLocks noChangeAspect="1"/>
          </p:cNvGrpSpPr>
          <p:nvPr/>
        </p:nvGrpSpPr>
        <p:grpSpPr>
          <a:xfrm rot="-10800000">
            <a:off x="875505" y="7198140"/>
            <a:ext cx="3043562" cy="447304"/>
            <a:chOff x="0" y="0"/>
            <a:chExt cx="2449487" cy="359994"/>
          </a:xfrm>
        </p:grpSpPr>
        <p:sp>
          <p:nvSpPr>
            <p:cNvPr id="19" name="Freeform 4">
              <a:extLst>
                <a:ext uri="{FF2B5EF4-FFF2-40B4-BE49-F238E27FC236}">
                  <a16:creationId xmlns:a16="http://schemas.microsoft.com/office/drawing/2014/main" id="{9B796D22-0E1B-BD0B-3A53-5583FA5EE47F}"/>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grpSp>
        <p:nvGrpSpPr>
          <p:cNvPr id="20" name="Group 3">
            <a:extLst>
              <a:ext uri="{FF2B5EF4-FFF2-40B4-BE49-F238E27FC236}">
                <a16:creationId xmlns:a16="http://schemas.microsoft.com/office/drawing/2014/main" id="{00FEEED3-3D58-935A-C93F-87BFFBC866C4}"/>
              </a:ext>
            </a:extLst>
          </p:cNvPr>
          <p:cNvGrpSpPr>
            <a:grpSpLocks noChangeAspect="1"/>
          </p:cNvGrpSpPr>
          <p:nvPr/>
        </p:nvGrpSpPr>
        <p:grpSpPr>
          <a:xfrm rot="-10800000">
            <a:off x="13741360" y="2301519"/>
            <a:ext cx="3043562" cy="447304"/>
            <a:chOff x="0" y="0"/>
            <a:chExt cx="2449487" cy="359994"/>
          </a:xfrm>
        </p:grpSpPr>
        <p:sp>
          <p:nvSpPr>
            <p:cNvPr id="21" name="Freeform 4">
              <a:extLst>
                <a:ext uri="{FF2B5EF4-FFF2-40B4-BE49-F238E27FC236}">
                  <a16:creationId xmlns:a16="http://schemas.microsoft.com/office/drawing/2014/main" id="{4C62D8CC-7F49-27C3-E082-C066113E5C20}"/>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2" name="Slide Number Placeholder 11">
            <a:extLst>
              <a:ext uri="{FF2B5EF4-FFF2-40B4-BE49-F238E27FC236}">
                <a16:creationId xmlns:a16="http://schemas.microsoft.com/office/drawing/2014/main" id="{FF6D31A7-9E7E-6983-DBDB-574E85130A9F}"/>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376149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1" y="-176463"/>
            <a:ext cx="18288001" cy="1474730"/>
          </a:xfrm>
          <a:prstGeom prst="rect">
            <a:avLst/>
          </a:prstGeom>
          <a:solidFill>
            <a:schemeClr val="accent1">
              <a:lumMod val="50000"/>
            </a:schemeClr>
          </a:solidFill>
        </p:spPr>
        <p:txBody>
          <a:bodyPr/>
          <a:lstStyle/>
          <a:p>
            <a:endParaRPr lang="en-US"/>
          </a:p>
        </p:txBody>
      </p:sp>
      <p:graphicFrame>
        <p:nvGraphicFramePr>
          <p:cNvPr id="15" name="Chart 14">
            <a:extLst>
              <a:ext uri="{FF2B5EF4-FFF2-40B4-BE49-F238E27FC236}">
                <a16:creationId xmlns:a16="http://schemas.microsoft.com/office/drawing/2014/main" id="{71790B1E-E49D-6C49-8255-2D60B634A9AD}"/>
              </a:ext>
            </a:extLst>
          </p:cNvPr>
          <p:cNvGraphicFramePr/>
          <p:nvPr>
            <p:extLst>
              <p:ext uri="{D42A27DB-BD31-4B8C-83A1-F6EECF244321}">
                <p14:modId xmlns:p14="http://schemas.microsoft.com/office/powerpoint/2010/main" val="879584972"/>
              </p:ext>
            </p:extLst>
          </p:nvPr>
        </p:nvGraphicFramePr>
        <p:xfrm>
          <a:off x="1143000" y="2383406"/>
          <a:ext cx="10633624" cy="3293494"/>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1A579FFC-75B2-2A4A-A349-A54A31E6541A}"/>
              </a:ext>
            </a:extLst>
          </p:cNvPr>
          <p:cNvSpPr txBox="1"/>
          <p:nvPr/>
        </p:nvSpPr>
        <p:spPr>
          <a:xfrm>
            <a:off x="130484" y="-131596"/>
            <a:ext cx="17907000"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more businesses in Quarter 4 of 2025, as compared to Quarter 2 of 2025, think that the country is heading in the wrong direction. In Q4 54% say things are going in wrong direction in Pakistan . The figure was 51% in Q2.</a:t>
            </a:r>
            <a:endParaRPr kumimoji="0" lang="en-US" sz="40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p:sp>
        <p:nvSpPr>
          <p:cNvPr id="20" name="TextBox 11">
            <a:extLst>
              <a:ext uri="{FF2B5EF4-FFF2-40B4-BE49-F238E27FC236}">
                <a16:creationId xmlns:a16="http://schemas.microsoft.com/office/drawing/2014/main" id="{9459CC73-DC23-ED40-9701-569854205B29}"/>
              </a:ext>
            </a:extLst>
          </p:cNvPr>
          <p:cNvSpPr txBox="1"/>
          <p:nvPr/>
        </p:nvSpPr>
        <p:spPr>
          <a:xfrm>
            <a:off x="571956" y="1559030"/>
            <a:ext cx="17364873" cy="408253"/>
          </a:xfrm>
          <a:prstGeom prst="rect">
            <a:avLst/>
          </a:prstGeom>
        </p:spPr>
        <p:txBody>
          <a:bodyPr wrap="square" lIns="0" tIns="0" rIns="0" bIns="0" rtlCol="0" anchor="t">
            <a:spAutoFit/>
          </a:bodyPr>
          <a:lstStyle/>
          <a:p>
            <a:pPr marL="0" marR="0" lvl="0" indent="0" algn="ctr" defTabSz="4572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48" normalizeH="0" baseline="0" noProof="0" dirty="0">
                <a:ln>
                  <a:noFill/>
                </a:ln>
                <a:solidFill>
                  <a:prstClr val="black"/>
                </a:solidFill>
                <a:effectLst/>
                <a:uLnTx/>
                <a:uFillTx/>
                <a:latin typeface="Calibri Light" panose="020F0302020204030204"/>
                <a:ea typeface="+mn-ea"/>
                <a:cs typeface="+mn-cs"/>
              </a:rPr>
              <a:t>Question: What is your opinion on the direction of the country? Are we headed in the right direction or wrong direction?</a:t>
            </a:r>
          </a:p>
        </p:txBody>
      </p:sp>
      <p:pic>
        <p:nvPicPr>
          <p:cNvPr id="22" name="Picture 21" descr="A close up of a sign&#10;&#10;Description automatically generated">
            <a:extLst>
              <a:ext uri="{FF2B5EF4-FFF2-40B4-BE49-F238E27FC236}">
                <a16:creationId xmlns:a16="http://schemas.microsoft.com/office/drawing/2014/main" id="{1F1B5F2C-3548-9F4D-AFE9-F8B037F524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23" name="Picture 22">
            <a:extLst>
              <a:ext uri="{FF2B5EF4-FFF2-40B4-BE49-F238E27FC236}">
                <a16:creationId xmlns:a16="http://schemas.microsoft.com/office/drawing/2014/main" id="{539B8FD2-A326-EA4C-88FC-5550E50B6B57}"/>
              </a:ext>
            </a:extLst>
          </p:cNvPr>
          <p:cNvPicPr/>
          <p:nvPr/>
        </p:nvPicPr>
        <p:blipFill>
          <a:blip r:embed="rId5"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24" name="Slide Number Placeholder 23">
            <a:extLst>
              <a:ext uri="{FF2B5EF4-FFF2-40B4-BE49-F238E27FC236}">
                <a16:creationId xmlns:a16="http://schemas.microsoft.com/office/drawing/2014/main" id="{EFAB5B53-052C-9740-A9AB-9F930BDEB63D}"/>
              </a:ext>
            </a:extLst>
          </p:cNvPr>
          <p:cNvSpPr>
            <a:spLocks noGrp="1"/>
          </p:cNvSpPr>
          <p:nvPr>
            <p:ph type="sldNum" sz="quarter" idx="12"/>
          </p:nvPr>
        </p:nvSpPr>
        <p:spPr>
          <a:xfrm>
            <a:off x="12680469" y="9614860"/>
            <a:ext cx="4114800" cy="5476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482CF59E-E0C4-9640-B4DF-46E70BF860FC}"/>
              </a:ext>
            </a:extLst>
          </p:cNvPr>
          <p:cNvCxnSpPr>
            <a:cxnSpLocks/>
          </p:cNvCxnSpPr>
          <p:nvPr/>
        </p:nvCxnSpPr>
        <p:spPr>
          <a:xfrm>
            <a:off x="1048578" y="5905500"/>
            <a:ext cx="1045762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30E3C4B7-D248-43D0-99B0-E9CE136AFF47}"/>
              </a:ext>
            </a:extLst>
          </p:cNvPr>
          <p:cNvSpPr txBox="1"/>
          <p:nvPr/>
        </p:nvSpPr>
        <p:spPr>
          <a:xfrm>
            <a:off x="12680469" y="3746655"/>
            <a:ext cx="4648200" cy="83099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Net </a:t>
            </a:r>
            <a:r>
              <a:rPr lang="en-US" sz="2400" dirty="0">
                <a:solidFill>
                  <a:prstClr val="black"/>
                </a:solidFill>
                <a:latin typeface="Calibri" panose="020F0502020204030204"/>
                <a:ea typeface="Cambria" panose="02040503050406030204" pitchFamily="18" charset="0"/>
              </a:rPr>
              <a:t>D</a:t>
            </a:r>
            <a:r>
              <a:rPr kumimoji="0" lang="en-US" sz="2400" b="0" i="0" u="none" strike="noStrike" kern="1200" cap="none" spc="0" normalizeH="0" baseline="0" noProof="0" dirty="0" err="1">
                <a:ln>
                  <a:noFill/>
                </a:ln>
                <a:solidFill>
                  <a:prstClr val="black"/>
                </a:solidFill>
                <a:effectLst/>
                <a:uLnTx/>
                <a:uFillTx/>
                <a:latin typeface="Calibri" panose="020F0502020204030204"/>
                <a:ea typeface="Cambria" panose="02040503050406030204" pitchFamily="18" charset="0"/>
                <a:cs typeface="+mn-cs"/>
              </a:rPr>
              <a:t>irection</a:t>
            </a:r>
            <a:r>
              <a:rPr kumimoji="0" lang="en-US" sz="24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 of Country </a:t>
            </a:r>
            <a:r>
              <a:rPr lang="en-US" sz="2400" dirty="0">
                <a:solidFill>
                  <a:prstClr val="black"/>
                </a:solidFill>
                <a:latin typeface="Calibri" panose="020F0502020204030204"/>
                <a:ea typeface="Cambria" panose="02040503050406030204" pitchFamily="18" charset="0"/>
              </a:rPr>
              <a:t>S</a:t>
            </a:r>
            <a:r>
              <a:rPr kumimoji="0" lang="en-US" sz="2400" b="0" i="0" u="none" strike="noStrike" kern="1200" cap="none" spc="0" normalizeH="0" baseline="0" noProof="0" dirty="0">
                <a:ln>
                  <a:noFill/>
                </a:ln>
                <a:solidFill>
                  <a:prstClr val="black"/>
                </a:solidFill>
                <a:effectLst/>
                <a:uLnTx/>
                <a:uFillTx/>
                <a:latin typeface="Calibri" panose="020F0502020204030204"/>
                <a:ea typeface="Cambria" panose="02040503050406030204" pitchFamily="18" charset="0"/>
                <a:cs typeface="+mn-cs"/>
              </a:rPr>
              <a:t>core has </a:t>
            </a:r>
            <a:r>
              <a:rPr lang="en-US" sz="2400" dirty="0">
                <a:solidFill>
                  <a:prstClr val="black"/>
                </a:solidFill>
                <a:latin typeface="Calibri" panose="020F0502020204030204"/>
                <a:ea typeface="Cambria" panose="02040503050406030204" pitchFamily="18" charset="0"/>
              </a:rPr>
              <a:t>declined by 6% since Q2 2025</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1" name="Chart 20">
            <a:extLst>
              <a:ext uri="{FF2B5EF4-FFF2-40B4-BE49-F238E27FC236}">
                <a16:creationId xmlns:a16="http://schemas.microsoft.com/office/drawing/2014/main" id="{80A39B0D-28DC-4EDE-9A43-ADA43443D30B}"/>
              </a:ext>
            </a:extLst>
          </p:cNvPr>
          <p:cNvGraphicFramePr/>
          <p:nvPr>
            <p:extLst>
              <p:ext uri="{D42A27DB-BD31-4B8C-83A1-F6EECF244321}">
                <p14:modId xmlns:p14="http://schemas.microsoft.com/office/powerpoint/2010/main" val="1053791016"/>
              </p:ext>
            </p:extLst>
          </p:nvPr>
        </p:nvGraphicFramePr>
        <p:xfrm>
          <a:off x="2206227" y="6195238"/>
          <a:ext cx="7412383" cy="3476783"/>
        </p:xfrm>
        <a:graphic>
          <a:graphicData uri="http://schemas.openxmlformats.org/drawingml/2006/chart">
            <c:chart xmlns:c="http://schemas.openxmlformats.org/drawingml/2006/chart" xmlns:r="http://schemas.openxmlformats.org/officeDocument/2006/relationships" r:id="rId6"/>
          </a:graphicData>
        </a:graphic>
      </p:graphicFrame>
      <p:sp>
        <p:nvSpPr>
          <p:cNvPr id="25" name="TextBox 24">
            <a:extLst>
              <a:ext uri="{FF2B5EF4-FFF2-40B4-BE49-F238E27FC236}">
                <a16:creationId xmlns:a16="http://schemas.microsoft.com/office/drawing/2014/main" id="{F13BC4F9-176F-4ECD-A6B5-3698F658BEF2}"/>
              </a:ext>
            </a:extLst>
          </p:cNvPr>
          <p:cNvSpPr txBox="1"/>
          <p:nvPr/>
        </p:nvSpPr>
        <p:spPr>
          <a:xfrm>
            <a:off x="9739741" y="6659620"/>
            <a:ext cx="2407327" cy="2862322"/>
          </a:xfrm>
          <a:prstGeom prst="rect">
            <a:avLst/>
          </a:prstGeom>
          <a:noFill/>
        </p:spPr>
        <p:txBody>
          <a:bodyPr wrap="square">
            <a:spAutoFit/>
          </a:bodyPr>
          <a:lstStyle/>
          <a:p>
            <a:pPr lvl="0">
              <a:defRPr/>
            </a:pPr>
            <a:r>
              <a:rPr lang="en-US" sz="2000" dirty="0">
                <a:solidFill>
                  <a:prstClr val="black"/>
                </a:solidFill>
                <a:latin typeface="Calibri" panose="020F0502020204030204"/>
              </a:rPr>
              <a:t>Manufacturers and </a:t>
            </a:r>
            <a:r>
              <a:rPr lang="en-US" sz="2000" dirty="0"/>
              <a:t>service providers </a:t>
            </a:r>
            <a:r>
              <a:rPr lang="en-US" sz="2000" dirty="0">
                <a:solidFill>
                  <a:prstClr val="black"/>
                </a:solidFill>
                <a:latin typeface="Calibri" panose="020F0502020204030204"/>
              </a:rPr>
              <a:t>are split in their perceptions of the direction of the country, while </a:t>
            </a:r>
            <a:r>
              <a:rPr lang="en-US" sz="2000" dirty="0"/>
              <a:t>and </a:t>
            </a:r>
            <a:r>
              <a:rPr lang="en-US" sz="2000" dirty="0">
                <a:solidFill>
                  <a:prstClr val="black"/>
                </a:solidFill>
                <a:latin typeface="Calibri" panose="020F0502020204030204"/>
              </a:rPr>
              <a:t>trade providers slightly hold a pessimistic outlook</a:t>
            </a:r>
            <a:endParaRPr kumimoji="0" lang="x-non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9A424828-F32C-319B-76DD-C8B44942522B}"/>
              </a:ext>
            </a:extLst>
          </p:cNvPr>
          <p:cNvGraphicFramePr/>
          <p:nvPr>
            <p:extLst>
              <p:ext uri="{D42A27DB-BD31-4B8C-83A1-F6EECF244321}">
                <p14:modId xmlns:p14="http://schemas.microsoft.com/office/powerpoint/2010/main" val="1666792491"/>
              </p:ext>
            </p:extLst>
          </p:nvPr>
        </p:nvGraphicFramePr>
        <p:xfrm>
          <a:off x="12845933" y="4793307"/>
          <a:ext cx="4393489" cy="3354216"/>
        </p:xfrm>
        <a:graphic>
          <a:graphicData uri="http://schemas.openxmlformats.org/drawingml/2006/chart">
            <c:chart xmlns:c="http://schemas.openxmlformats.org/drawingml/2006/chart" xmlns:r="http://schemas.openxmlformats.org/officeDocument/2006/relationships" r:id="rId7"/>
          </a:graphicData>
        </a:graphic>
      </p:graphicFrame>
      <p:sp>
        <p:nvSpPr>
          <p:cNvPr id="9" name="TextBox 8">
            <a:extLst>
              <a:ext uri="{FF2B5EF4-FFF2-40B4-BE49-F238E27FC236}">
                <a16:creationId xmlns:a16="http://schemas.microsoft.com/office/drawing/2014/main" id="{0260DB79-24CD-6715-8A68-DC08F81C08EC}"/>
              </a:ext>
            </a:extLst>
          </p:cNvPr>
          <p:cNvSpPr txBox="1"/>
          <p:nvPr/>
        </p:nvSpPr>
        <p:spPr>
          <a:xfrm>
            <a:off x="13744642" y="5659136"/>
            <a:ext cx="1266417" cy="369333"/>
          </a:xfrm>
          <a:prstGeom prst="rect">
            <a:avLst/>
          </a:prstGeom>
          <a:noFill/>
        </p:spPr>
        <p:txBody>
          <a:bodyPr wrap="square" rtlCol="0">
            <a:spAutoFit/>
          </a:bodyPr>
          <a:lstStyle/>
          <a:p>
            <a:pPr algn="ctr"/>
            <a:r>
              <a:rPr lang="en-US" dirty="0">
                <a:solidFill>
                  <a:schemeClr val="bg1"/>
                </a:solidFill>
              </a:rPr>
              <a:t>Q2 2025</a:t>
            </a:r>
            <a:endParaRPr lang="x-none" dirty="0">
              <a:solidFill>
                <a:schemeClr val="bg1"/>
              </a:solidFill>
            </a:endParaRPr>
          </a:p>
        </p:txBody>
      </p:sp>
      <p:sp>
        <p:nvSpPr>
          <p:cNvPr id="10" name="TextBox 9">
            <a:extLst>
              <a:ext uri="{FF2B5EF4-FFF2-40B4-BE49-F238E27FC236}">
                <a16:creationId xmlns:a16="http://schemas.microsoft.com/office/drawing/2014/main" id="{643845D6-EFBC-6A69-4CDC-5CAAC0E1579A}"/>
              </a:ext>
            </a:extLst>
          </p:cNvPr>
          <p:cNvSpPr txBox="1"/>
          <p:nvPr/>
        </p:nvSpPr>
        <p:spPr>
          <a:xfrm>
            <a:off x="15100435" y="5659137"/>
            <a:ext cx="1402869" cy="369332"/>
          </a:xfrm>
          <a:prstGeom prst="rect">
            <a:avLst/>
          </a:prstGeom>
          <a:noFill/>
        </p:spPr>
        <p:txBody>
          <a:bodyPr wrap="square" rtlCol="0">
            <a:spAutoFit/>
          </a:bodyPr>
          <a:lstStyle/>
          <a:p>
            <a:pPr algn="ctr"/>
            <a:r>
              <a:rPr lang="en-US" dirty="0">
                <a:solidFill>
                  <a:schemeClr val="bg1"/>
                </a:solidFill>
              </a:rPr>
              <a:t>Q4 2025</a:t>
            </a:r>
            <a:endParaRPr lang="x-none" dirty="0">
              <a:solidFill>
                <a:schemeClr val="bg1"/>
              </a:solidFill>
            </a:endParaRPr>
          </a:p>
        </p:txBody>
      </p:sp>
      <p:cxnSp>
        <p:nvCxnSpPr>
          <p:cNvPr id="14" name="Straight Connector 13">
            <a:extLst>
              <a:ext uri="{FF2B5EF4-FFF2-40B4-BE49-F238E27FC236}">
                <a16:creationId xmlns:a16="http://schemas.microsoft.com/office/drawing/2014/main" id="{FBEACCD3-A8D1-34F1-C615-6C5A947142D3}"/>
              </a:ext>
            </a:extLst>
          </p:cNvPr>
          <p:cNvCxnSpPr>
            <a:cxnSpLocks/>
          </p:cNvCxnSpPr>
          <p:nvPr/>
        </p:nvCxnSpPr>
        <p:spPr>
          <a:xfrm>
            <a:off x="12268200" y="2628900"/>
            <a:ext cx="0" cy="673549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B7CD5EEC-82CB-4210-C589-EF38B4B77776}"/>
              </a:ext>
            </a:extLst>
          </p:cNvPr>
          <p:cNvSpPr txBox="1"/>
          <p:nvPr/>
        </p:nvSpPr>
        <p:spPr>
          <a:xfrm>
            <a:off x="4199207" y="9879541"/>
            <a:ext cx="9889585" cy="338554"/>
          </a:xfrm>
          <a:prstGeom prst="rect">
            <a:avLst/>
          </a:prstGeom>
          <a:noFill/>
        </p:spPr>
        <p:txBody>
          <a:bodyPr wrap="square" rtlCol="0">
            <a:spAutoFit/>
          </a:bodyPr>
          <a:lstStyle/>
          <a:p>
            <a:pPr algn="ctr"/>
            <a:r>
              <a:rPr lang="en-US" sz="1600" i="1" dirty="0">
                <a:solidFill>
                  <a:schemeClr val="bg1">
                    <a:lumMod val="10000"/>
                  </a:schemeClr>
                </a:solidFill>
              </a:rPr>
              <a:t>Source: Gallup Pakistan Business Confidence Survey with N 571 businesses in Pakistan (Report 16, Quarter 4 2025) </a:t>
            </a:r>
            <a:endParaRPr lang="en-GB" sz="1600" i="1" dirty="0">
              <a:solidFill>
                <a:schemeClr val="bg1">
                  <a:lumMod val="10000"/>
                </a:schemeClr>
              </a:solidFill>
            </a:endParaRPr>
          </a:p>
        </p:txBody>
      </p:sp>
      <p:sp>
        <p:nvSpPr>
          <p:cNvPr id="7" name="TextBox 6">
            <a:extLst>
              <a:ext uri="{FF2B5EF4-FFF2-40B4-BE49-F238E27FC236}">
                <a16:creationId xmlns:a16="http://schemas.microsoft.com/office/drawing/2014/main" id="{9FF12AF0-0886-F5EF-747A-3FD227584B97}"/>
              </a:ext>
            </a:extLst>
          </p:cNvPr>
          <p:cNvSpPr txBox="1"/>
          <p:nvPr/>
        </p:nvSpPr>
        <p:spPr>
          <a:xfrm>
            <a:off x="130484" y="7026041"/>
            <a:ext cx="1772993" cy="2400657"/>
          </a:xfrm>
          <a:prstGeom prst="rect">
            <a:avLst/>
          </a:prstGeom>
          <a:noFill/>
        </p:spPr>
        <p:txBody>
          <a:bodyPr wrap="square" rtlCol="0">
            <a:spAutoFit/>
          </a:bodyPr>
          <a:lstStyle/>
          <a:p>
            <a:pPr algn="just"/>
            <a:r>
              <a:rPr lang="en-US" sz="1500" b="1" dirty="0">
                <a:solidFill>
                  <a:schemeClr val="bg1">
                    <a:lumMod val="10000"/>
                  </a:schemeClr>
                </a:solidFill>
              </a:rPr>
              <a:t>DISCLAIMER: </a:t>
            </a:r>
            <a:r>
              <a:rPr lang="en-US" sz="1500" dirty="0">
                <a:effectLst/>
                <a:latin typeface="+mj-lt"/>
              </a:rPr>
              <a:t>Error margin for disaggregated results, for example, by business type is significantly higher than overall results so caution should be used in interpreting the results.</a:t>
            </a:r>
            <a:r>
              <a:rPr lang="en-US" sz="1500" i="1" dirty="0">
                <a:solidFill>
                  <a:schemeClr val="bg1">
                    <a:lumMod val="10000"/>
                  </a:schemeClr>
                </a:solidFill>
                <a:latin typeface="+mj-lt"/>
              </a:rPr>
              <a:t> </a:t>
            </a:r>
            <a:endParaRPr lang="en-GB" sz="1500" i="1" dirty="0">
              <a:solidFill>
                <a:schemeClr val="bg1">
                  <a:lumMod val="10000"/>
                </a:schemeClr>
              </a:solidFill>
              <a:latin typeface="+mj-lt"/>
            </a:endParaRPr>
          </a:p>
        </p:txBody>
      </p:sp>
      <p:sp>
        <p:nvSpPr>
          <p:cNvPr id="3" name="TextBox 2">
            <a:extLst>
              <a:ext uri="{FF2B5EF4-FFF2-40B4-BE49-F238E27FC236}">
                <a16:creationId xmlns:a16="http://schemas.microsoft.com/office/drawing/2014/main" id="{266E8D4E-BEFA-4B2D-DC8F-4D5FF44840DF}"/>
              </a:ext>
            </a:extLst>
          </p:cNvPr>
          <p:cNvSpPr txBox="1"/>
          <p:nvPr/>
        </p:nvSpPr>
        <p:spPr>
          <a:xfrm>
            <a:off x="685800" y="5753100"/>
            <a:ext cx="11582397" cy="307777"/>
          </a:xfrm>
          <a:prstGeom prst="rect">
            <a:avLst/>
          </a:prstGeom>
          <a:solidFill>
            <a:schemeClr val="tx1"/>
          </a:solidFill>
        </p:spPr>
        <p:txBody>
          <a:bodyPr wrap="square" rtlCol="0">
            <a:spAutoFit/>
          </a:bodyPr>
          <a:lstStyle/>
          <a:p>
            <a:r>
              <a:rPr lang="en-US" sz="1400" dirty="0">
                <a:solidFill>
                  <a:schemeClr val="bg1"/>
                </a:solidFill>
              </a:rPr>
              <a:t>Note : Field work in Quarter 3 was not conducted so data is not available. For methodology please visit methodology section towards end of the report</a:t>
            </a:r>
          </a:p>
        </p:txBody>
      </p:sp>
    </p:spTree>
    <p:extLst>
      <p:ext uri="{BB962C8B-B14F-4D97-AF65-F5344CB8AC3E}">
        <p14:creationId xmlns:p14="http://schemas.microsoft.com/office/powerpoint/2010/main" val="871663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CA35A7-6A85-F842-819A-F14D66B80DB6}"/>
              </a:ext>
            </a:extLst>
          </p:cNvPr>
          <p:cNvPicPr>
            <a:picLocks noChangeAspect="1"/>
          </p:cNvPicPr>
          <p:nvPr/>
        </p:nvPicPr>
        <p:blipFill rotWithShape="1">
          <a:blip r:embed="rId2">
            <a:alphaModFix amt="19999"/>
            <a:extLst>
              <a:ext uri="{28A0092B-C50C-407E-A947-70E740481C1C}">
                <a14:useLocalDpi xmlns:a14="http://schemas.microsoft.com/office/drawing/2010/main"/>
              </a:ext>
            </a:extLst>
          </a:blip>
          <a:srcRect/>
          <a:stretch/>
        </p:blipFill>
        <p:spPr>
          <a:xfrm>
            <a:off x="-76200" y="-106438"/>
            <a:ext cx="18440400" cy="10393438"/>
          </a:xfrm>
          <a:prstGeom prst="rect">
            <a:avLst/>
          </a:prstGeom>
          <a:solidFill>
            <a:schemeClr val="accent1">
              <a:lumMod val="50000"/>
            </a:schemeClr>
          </a:solidFill>
        </p:spPr>
      </p:pic>
      <p:grpSp>
        <p:nvGrpSpPr>
          <p:cNvPr id="3" name="Group 6">
            <a:extLst>
              <a:ext uri="{FF2B5EF4-FFF2-40B4-BE49-F238E27FC236}">
                <a16:creationId xmlns:a16="http://schemas.microsoft.com/office/drawing/2014/main" id="{2E055276-23D4-714B-8652-12BFA6EBA6C3}"/>
              </a:ext>
            </a:extLst>
          </p:cNvPr>
          <p:cNvGrpSpPr>
            <a:grpSpLocks noChangeAspect="1"/>
          </p:cNvGrpSpPr>
          <p:nvPr/>
        </p:nvGrpSpPr>
        <p:grpSpPr>
          <a:xfrm>
            <a:off x="1600200" y="7564457"/>
            <a:ext cx="3043562" cy="447304"/>
            <a:chOff x="0" y="0"/>
            <a:chExt cx="2449487" cy="359994"/>
          </a:xfrm>
        </p:grpSpPr>
        <p:sp>
          <p:nvSpPr>
            <p:cNvPr id="4" name="Freeform 7">
              <a:extLst>
                <a:ext uri="{FF2B5EF4-FFF2-40B4-BE49-F238E27FC236}">
                  <a16:creationId xmlns:a16="http://schemas.microsoft.com/office/drawing/2014/main" id="{5D071AD6-AE96-4540-A27E-8AE37A497896}"/>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sp>
        <p:nvSpPr>
          <p:cNvPr id="5" name="AutoShape 4">
            <a:extLst>
              <a:ext uri="{FF2B5EF4-FFF2-40B4-BE49-F238E27FC236}">
                <a16:creationId xmlns:a16="http://schemas.microsoft.com/office/drawing/2014/main" id="{879D2A77-1396-F24A-95ED-89F8EE874087}"/>
              </a:ext>
            </a:extLst>
          </p:cNvPr>
          <p:cNvSpPr/>
          <p:nvPr/>
        </p:nvSpPr>
        <p:spPr>
          <a:xfrm>
            <a:off x="3121981" y="3645792"/>
            <a:ext cx="12442356" cy="2756395"/>
          </a:xfrm>
          <a:prstGeom prst="rect">
            <a:avLst/>
          </a:prstGeom>
          <a:solidFill>
            <a:schemeClr val="accent1">
              <a:lumMod val="50000"/>
            </a:schemeClr>
          </a:solidFill>
        </p:spPr>
        <p:txBody>
          <a:bodyPr/>
          <a:lstStyle/>
          <a:p>
            <a:endParaRPr lang="en-US"/>
          </a:p>
        </p:txBody>
      </p:sp>
      <p:sp>
        <p:nvSpPr>
          <p:cNvPr id="6" name="TextBox 11">
            <a:extLst>
              <a:ext uri="{FF2B5EF4-FFF2-40B4-BE49-F238E27FC236}">
                <a16:creationId xmlns:a16="http://schemas.microsoft.com/office/drawing/2014/main" id="{6A1A1579-8746-EA41-AA2A-09E7E7994040}"/>
              </a:ext>
            </a:extLst>
          </p:cNvPr>
          <p:cNvSpPr txBox="1"/>
          <p:nvPr/>
        </p:nvSpPr>
        <p:spPr>
          <a:xfrm>
            <a:off x="3020778" y="3782199"/>
            <a:ext cx="12649200" cy="2215991"/>
          </a:xfrm>
          <a:prstGeom prst="rect">
            <a:avLst/>
          </a:prstGeom>
        </p:spPr>
        <p:txBody>
          <a:bodyPr wrap="square" lIns="0" tIns="0" rIns="0" bIns="0" rtlCol="0" anchor="t">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E43E00"/>
                </a:solidFill>
                <a:effectLst/>
                <a:uLnTx/>
                <a:uFillTx/>
                <a:latin typeface="Calibri" panose="020F0502020204030204"/>
                <a:ea typeface="+mn-ea"/>
                <a:cs typeface="+mn-cs"/>
              </a:rPr>
              <a:t>SECTION 4: </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mj-lt"/>
                <a:ea typeface="+mn-ea"/>
                <a:cs typeface="+mn-cs"/>
              </a:rPr>
              <a:t>Problems Affecting Businesses in Pakistan</a:t>
            </a:r>
          </a:p>
        </p:txBody>
      </p:sp>
      <p:grpSp>
        <p:nvGrpSpPr>
          <p:cNvPr id="7" name="Group 6">
            <a:extLst>
              <a:ext uri="{FF2B5EF4-FFF2-40B4-BE49-F238E27FC236}">
                <a16:creationId xmlns:a16="http://schemas.microsoft.com/office/drawing/2014/main" id="{ECF24D6F-11D2-1844-874A-3B2401CB8610}"/>
              </a:ext>
            </a:extLst>
          </p:cNvPr>
          <p:cNvGrpSpPr>
            <a:grpSpLocks noChangeAspect="1"/>
          </p:cNvGrpSpPr>
          <p:nvPr/>
        </p:nvGrpSpPr>
        <p:grpSpPr>
          <a:xfrm>
            <a:off x="14645499" y="1935202"/>
            <a:ext cx="3043562" cy="447304"/>
            <a:chOff x="0" y="0"/>
            <a:chExt cx="2449487" cy="359994"/>
          </a:xfrm>
        </p:grpSpPr>
        <p:sp>
          <p:nvSpPr>
            <p:cNvPr id="8" name="Freeform 7">
              <a:extLst>
                <a:ext uri="{FF2B5EF4-FFF2-40B4-BE49-F238E27FC236}">
                  <a16:creationId xmlns:a16="http://schemas.microsoft.com/office/drawing/2014/main" id="{EBB4E1E9-DBAB-F047-AABC-7272F5C7686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grpSp>
        <p:nvGrpSpPr>
          <p:cNvPr id="9" name="Group 8">
            <a:extLst>
              <a:ext uri="{FF2B5EF4-FFF2-40B4-BE49-F238E27FC236}">
                <a16:creationId xmlns:a16="http://schemas.microsoft.com/office/drawing/2014/main" id="{954EC450-7A6B-754F-B414-40464FD97D65}"/>
              </a:ext>
            </a:extLst>
          </p:cNvPr>
          <p:cNvGrpSpPr/>
          <p:nvPr/>
        </p:nvGrpSpPr>
        <p:grpSpPr>
          <a:xfrm>
            <a:off x="6602153" y="7353300"/>
            <a:ext cx="5236093" cy="1546629"/>
            <a:chOff x="4790365" y="4514476"/>
            <a:chExt cx="2503964" cy="738648"/>
          </a:xfrm>
        </p:grpSpPr>
        <p:pic>
          <p:nvPicPr>
            <p:cNvPr id="10" name="Picture 9" descr="A close up of a sign&#10;&#10;Description automatically generated">
              <a:extLst>
                <a:ext uri="{FF2B5EF4-FFF2-40B4-BE49-F238E27FC236}">
                  <a16:creationId xmlns:a16="http://schemas.microsoft.com/office/drawing/2014/main" id="{D6316090-23AE-E64E-BC39-25FEF4D115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777" y="4547187"/>
              <a:ext cx="1357552" cy="673227"/>
            </a:xfrm>
            <a:prstGeom prst="rect">
              <a:avLst/>
            </a:prstGeom>
          </p:spPr>
        </p:pic>
        <p:pic>
          <p:nvPicPr>
            <p:cNvPr id="11" name="Picture 10">
              <a:extLst>
                <a:ext uri="{FF2B5EF4-FFF2-40B4-BE49-F238E27FC236}">
                  <a16:creationId xmlns:a16="http://schemas.microsoft.com/office/drawing/2014/main" id="{E4492450-B145-4C4E-931C-E8B1BC101321}"/>
                </a:ext>
              </a:extLst>
            </p:cNvPr>
            <p:cNvPicPr/>
            <p:nvPr/>
          </p:nvPicPr>
          <p:blipFill>
            <a:blip r:embed="rId4">
              <a:extLst>
                <a:ext uri="{28A0092B-C50C-407E-A947-70E740481C1C}">
                  <a14:useLocalDpi xmlns:a14="http://schemas.microsoft.com/office/drawing/2010/main"/>
                </a:ext>
              </a:extLst>
            </a:blip>
            <a:srcRect/>
            <a:stretch/>
          </p:blipFill>
          <p:spPr bwMode="auto">
            <a:xfrm>
              <a:off x="4790365" y="4514476"/>
              <a:ext cx="738648" cy="738648"/>
            </a:xfrm>
            <a:prstGeom prst="rect">
              <a:avLst/>
            </a:prstGeom>
            <a:noFill/>
          </p:spPr>
        </p:pic>
      </p:grpSp>
      <p:grpSp>
        <p:nvGrpSpPr>
          <p:cNvPr id="18" name="Group 3">
            <a:extLst>
              <a:ext uri="{FF2B5EF4-FFF2-40B4-BE49-F238E27FC236}">
                <a16:creationId xmlns:a16="http://schemas.microsoft.com/office/drawing/2014/main" id="{7E1178E8-B9C7-2740-8354-57D44AC567E9}"/>
              </a:ext>
            </a:extLst>
          </p:cNvPr>
          <p:cNvGrpSpPr>
            <a:grpSpLocks noChangeAspect="1"/>
          </p:cNvGrpSpPr>
          <p:nvPr/>
        </p:nvGrpSpPr>
        <p:grpSpPr>
          <a:xfrm rot="-10800000">
            <a:off x="875505" y="7198140"/>
            <a:ext cx="3043562" cy="447304"/>
            <a:chOff x="0" y="0"/>
            <a:chExt cx="2449487" cy="359994"/>
          </a:xfrm>
        </p:grpSpPr>
        <p:sp>
          <p:nvSpPr>
            <p:cNvPr id="19" name="Freeform 4">
              <a:extLst>
                <a:ext uri="{FF2B5EF4-FFF2-40B4-BE49-F238E27FC236}">
                  <a16:creationId xmlns:a16="http://schemas.microsoft.com/office/drawing/2014/main" id="{5AB516AE-4622-5E42-8D84-B29013D6CF40}"/>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grpSp>
        <p:nvGrpSpPr>
          <p:cNvPr id="20" name="Group 3">
            <a:extLst>
              <a:ext uri="{FF2B5EF4-FFF2-40B4-BE49-F238E27FC236}">
                <a16:creationId xmlns:a16="http://schemas.microsoft.com/office/drawing/2014/main" id="{1FDE7B5E-7948-4045-8AEA-25DF73F8D561}"/>
              </a:ext>
            </a:extLst>
          </p:cNvPr>
          <p:cNvGrpSpPr>
            <a:grpSpLocks noChangeAspect="1"/>
          </p:cNvGrpSpPr>
          <p:nvPr/>
        </p:nvGrpSpPr>
        <p:grpSpPr>
          <a:xfrm rot="-10800000">
            <a:off x="13741360" y="2301519"/>
            <a:ext cx="3043562" cy="447304"/>
            <a:chOff x="0" y="0"/>
            <a:chExt cx="2449487" cy="359994"/>
          </a:xfrm>
        </p:grpSpPr>
        <p:sp>
          <p:nvSpPr>
            <p:cNvPr id="21" name="Freeform 4">
              <a:extLst>
                <a:ext uri="{FF2B5EF4-FFF2-40B4-BE49-F238E27FC236}">
                  <a16:creationId xmlns:a16="http://schemas.microsoft.com/office/drawing/2014/main" id="{8B4B6259-5678-4E47-B607-A484067696D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2" name="Slide Number Placeholder 11">
            <a:extLst>
              <a:ext uri="{FF2B5EF4-FFF2-40B4-BE49-F238E27FC236}">
                <a16:creationId xmlns:a16="http://schemas.microsoft.com/office/drawing/2014/main" id="{E6009AB7-8F90-C148-9E68-F197FF39BE6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214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1" y="-80210"/>
            <a:ext cx="18288001" cy="1685249"/>
          </a:xfrm>
          <a:prstGeom prst="rect">
            <a:avLst/>
          </a:prstGeom>
          <a:solidFill>
            <a:schemeClr val="accent1">
              <a:lumMod val="50000"/>
            </a:schemeClr>
          </a:solidFill>
        </p:spPr>
        <p:txBody>
          <a:bodyPr/>
          <a:lstStyle/>
          <a:p>
            <a:endParaRPr lang="en-US"/>
          </a:p>
        </p:txBody>
      </p:sp>
      <p:sp>
        <p:nvSpPr>
          <p:cNvPr id="19" name="TextBox 18">
            <a:extLst>
              <a:ext uri="{FF2B5EF4-FFF2-40B4-BE49-F238E27FC236}">
                <a16:creationId xmlns:a16="http://schemas.microsoft.com/office/drawing/2014/main" id="{1A579FFC-75B2-2A4A-A349-A54A31E6541A}"/>
              </a:ext>
            </a:extLst>
          </p:cNvPr>
          <p:cNvSpPr txBox="1"/>
          <p:nvPr/>
        </p:nvSpPr>
        <p:spPr>
          <a:xfrm>
            <a:off x="544972" y="68666"/>
            <a:ext cx="17152818"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Similar to Q2 2025, inflation is the most cited problem in Q4 2025 that 33% of businesses would like the government to solve. The proportion of businesses that want the government to solve/decrease taxation issues increased from 11% to 17%. </a:t>
            </a:r>
            <a:endParaRPr kumimoji="0" lang="en-US" sz="44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p:sp>
        <p:nvSpPr>
          <p:cNvPr id="20" name="TextBox 11">
            <a:extLst>
              <a:ext uri="{FF2B5EF4-FFF2-40B4-BE49-F238E27FC236}">
                <a16:creationId xmlns:a16="http://schemas.microsoft.com/office/drawing/2014/main" id="{9459CC73-DC23-ED40-9701-569854205B29}"/>
              </a:ext>
            </a:extLst>
          </p:cNvPr>
          <p:cNvSpPr txBox="1"/>
          <p:nvPr/>
        </p:nvSpPr>
        <p:spPr>
          <a:xfrm>
            <a:off x="544972" y="1866900"/>
            <a:ext cx="17364873" cy="408253"/>
          </a:xfrm>
          <a:prstGeom prst="rect">
            <a:avLst/>
          </a:prstGeom>
        </p:spPr>
        <p:txBody>
          <a:bodyPr wrap="square" lIns="0" tIns="0" rIns="0" bIns="0" rtlCol="0" anchor="t">
            <a:spAutoFit/>
          </a:bodyPr>
          <a:lstStyle/>
          <a:p>
            <a:pPr marL="0" marR="0" lvl="0" indent="0" algn="ctr" defTabSz="4572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48" normalizeH="0" baseline="0" noProof="0" dirty="0">
                <a:ln>
                  <a:noFill/>
                </a:ln>
                <a:solidFill>
                  <a:prstClr val="black"/>
                </a:solidFill>
                <a:effectLst/>
                <a:uLnTx/>
                <a:uFillTx/>
                <a:latin typeface="Calibri Light" panose="020F0302020204030204"/>
                <a:ea typeface="+mn-ea"/>
                <a:cs typeface="+mn-cs"/>
              </a:rPr>
              <a:t>Question: Which problems affecting your business considerably would you want the government to solve?</a:t>
            </a:r>
          </a:p>
        </p:txBody>
      </p:sp>
      <p:pic>
        <p:nvPicPr>
          <p:cNvPr id="22" name="Picture 21" descr="A close up of a sign&#10;&#10;Description automatically generated">
            <a:extLst>
              <a:ext uri="{FF2B5EF4-FFF2-40B4-BE49-F238E27FC236}">
                <a16:creationId xmlns:a16="http://schemas.microsoft.com/office/drawing/2014/main" id="{1F1B5F2C-3548-9F4D-AFE9-F8B037F524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sp>
        <p:nvSpPr>
          <p:cNvPr id="24" name="Slide Number Placeholder 23">
            <a:extLst>
              <a:ext uri="{FF2B5EF4-FFF2-40B4-BE49-F238E27FC236}">
                <a16:creationId xmlns:a16="http://schemas.microsoft.com/office/drawing/2014/main" id="{EFAB5B53-052C-9740-A9AB-9F930BDEB63D}"/>
              </a:ext>
            </a:extLst>
          </p:cNvPr>
          <p:cNvSpPr>
            <a:spLocks noGrp="1"/>
          </p:cNvSpPr>
          <p:nvPr>
            <p:ph type="sldNum" sz="quarter" idx="12"/>
          </p:nvPr>
        </p:nvSpPr>
        <p:spPr>
          <a:xfrm>
            <a:off x="12680469" y="9614860"/>
            <a:ext cx="4114800" cy="5476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3E146AD-F66B-2B46-A4A5-08BB4334280B}"/>
              </a:ext>
            </a:extLst>
          </p:cNvPr>
          <p:cNvSpPr txBox="1"/>
          <p:nvPr/>
        </p:nvSpPr>
        <p:spPr>
          <a:xfrm>
            <a:off x="11077983" y="4222805"/>
            <a:ext cx="1266417" cy="36933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white"/>
                </a:solidFill>
                <a:effectLst/>
                <a:uLnTx/>
                <a:uFillTx/>
                <a:latin typeface="Calibri" panose="020F0502020204030204"/>
                <a:ea typeface="+mn-ea"/>
                <a:cs typeface="+mn-cs"/>
              </a:rPr>
              <a:t>Q1 2020</a:t>
            </a:r>
          </a:p>
        </p:txBody>
      </p:sp>
      <p:sp>
        <p:nvSpPr>
          <p:cNvPr id="18" name="TextBox 17">
            <a:extLst>
              <a:ext uri="{FF2B5EF4-FFF2-40B4-BE49-F238E27FC236}">
                <a16:creationId xmlns:a16="http://schemas.microsoft.com/office/drawing/2014/main" id="{1CED96FA-517F-1C42-8289-F8B83F1A867C}"/>
              </a:ext>
            </a:extLst>
          </p:cNvPr>
          <p:cNvSpPr txBox="1"/>
          <p:nvPr/>
        </p:nvSpPr>
        <p:spPr>
          <a:xfrm>
            <a:off x="9675114" y="3853473"/>
            <a:ext cx="140286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Q2</a:t>
            </a:r>
            <a:r>
              <a:rPr kumimoji="0" lang="x-none" sz="1800" b="0" i="0" u="none" strike="noStrike" kern="1200" cap="none" spc="0" normalizeH="0" baseline="0" noProof="0" dirty="0">
                <a:ln>
                  <a:noFill/>
                </a:ln>
                <a:solidFill>
                  <a:prstClr val="white"/>
                </a:solidFill>
                <a:effectLst/>
                <a:uLnTx/>
                <a:uFillTx/>
                <a:latin typeface="Calibri" panose="020F0502020204030204"/>
                <a:ea typeface="+mn-ea"/>
                <a:cs typeface="+mn-cs"/>
              </a:rPr>
              <a:t> 2020</a:t>
            </a:r>
          </a:p>
        </p:txBody>
      </p:sp>
      <p:sp>
        <p:nvSpPr>
          <p:cNvPr id="8" name="TextBox 7">
            <a:extLst>
              <a:ext uri="{FF2B5EF4-FFF2-40B4-BE49-F238E27FC236}">
                <a16:creationId xmlns:a16="http://schemas.microsoft.com/office/drawing/2014/main" id="{B37DA1BF-C11C-A840-B9D4-5FD9820702E5}"/>
              </a:ext>
            </a:extLst>
          </p:cNvPr>
          <p:cNvSpPr txBox="1"/>
          <p:nvPr/>
        </p:nvSpPr>
        <p:spPr>
          <a:xfrm>
            <a:off x="14607613" y="3736405"/>
            <a:ext cx="3336868" cy="2677656"/>
          </a:xfrm>
          <a:prstGeom prst="rect">
            <a:avLst/>
          </a:prstGeom>
          <a:noFill/>
          <a:ln>
            <a:noFill/>
          </a:ln>
        </p:spPr>
        <p:txBody>
          <a:bodyPr wrap="square" rtlCol="0">
            <a:spAutoFit/>
          </a:bodyPr>
          <a:lstStyle/>
          <a:p>
            <a:pPr lvl="0">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The most common issue businesses wanted the government to solve in Q4 2025 was inflation (</a:t>
            </a:r>
            <a:r>
              <a:rPr lang="en-US" sz="2400" noProof="0" dirty="0">
                <a:solidFill>
                  <a:prstClr val="black"/>
                </a:solidFill>
                <a:latin typeface="Calibri" panose="020F0502020204030204"/>
              </a:rPr>
              <a:t>33</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and taxes </a:t>
            </a:r>
            <a:r>
              <a:rPr lang="en-US" sz="2400" dirty="0">
                <a:solidFill>
                  <a:prstClr val="black"/>
                </a:solidFill>
                <a:latin typeface="Calibri" panose="020F0502020204030204"/>
              </a:rPr>
              <a:t>(17%), followed closely by </a:t>
            </a:r>
            <a:r>
              <a:rPr lang="en-US" sz="2400" dirty="0">
                <a:solidFill>
                  <a:prstClr val="black"/>
                </a:solidFill>
              </a:rPr>
              <a:t>utility bills relief  </a:t>
            </a:r>
            <a:r>
              <a:rPr lang="en-US" sz="2400" dirty="0">
                <a:solidFill>
                  <a:prstClr val="black"/>
                </a:solidFill>
                <a:latin typeface="Calibri" panose="020F0502020204030204"/>
              </a:rPr>
              <a:t>(10%). </a:t>
            </a:r>
            <a:endParaRPr kumimoji="0" lang="x-none" sz="2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482CF59E-E0C4-9640-B4DF-46E70BF860FC}"/>
              </a:ext>
            </a:extLst>
          </p:cNvPr>
          <p:cNvCxnSpPr>
            <a:cxnSpLocks/>
          </p:cNvCxnSpPr>
          <p:nvPr/>
        </p:nvCxnSpPr>
        <p:spPr>
          <a:xfrm>
            <a:off x="14401800" y="3336758"/>
            <a:ext cx="0" cy="569294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TextBox 28">
            <a:extLst>
              <a:ext uri="{FF2B5EF4-FFF2-40B4-BE49-F238E27FC236}">
                <a16:creationId xmlns:a16="http://schemas.microsoft.com/office/drawing/2014/main" id="{58C44310-B8AF-2A4E-97B1-40D43B5CA117}"/>
              </a:ext>
            </a:extLst>
          </p:cNvPr>
          <p:cNvSpPr txBox="1"/>
          <p:nvPr/>
        </p:nvSpPr>
        <p:spPr>
          <a:xfrm>
            <a:off x="9675114" y="5058382"/>
            <a:ext cx="1266417" cy="36933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800" b="0" i="0" u="none" strike="noStrike" kern="1200" cap="none" spc="0" normalizeH="0" baseline="0" noProof="0" dirty="0">
                <a:ln>
                  <a:noFill/>
                </a:ln>
                <a:solidFill>
                  <a:prstClr val="white"/>
                </a:solidFill>
                <a:effectLst/>
                <a:uLnTx/>
                <a:uFillTx/>
                <a:latin typeface="Calibri" panose="020F0502020204030204"/>
                <a:ea typeface="+mn-ea"/>
                <a:cs typeface="+mn-cs"/>
              </a:rPr>
              <a:t>Q1 2020</a:t>
            </a:r>
          </a:p>
        </p:txBody>
      </p:sp>
      <p:graphicFrame>
        <p:nvGraphicFramePr>
          <p:cNvPr id="6" name="Chart 5">
            <a:extLst>
              <a:ext uri="{FF2B5EF4-FFF2-40B4-BE49-F238E27FC236}">
                <a16:creationId xmlns:a16="http://schemas.microsoft.com/office/drawing/2014/main" id="{15F0DA07-5783-D94F-3AE0-D50EC587CDDB}"/>
              </a:ext>
            </a:extLst>
          </p:cNvPr>
          <p:cNvGraphicFramePr/>
          <p:nvPr>
            <p:extLst>
              <p:ext uri="{D42A27DB-BD31-4B8C-83A1-F6EECF244321}">
                <p14:modId xmlns:p14="http://schemas.microsoft.com/office/powerpoint/2010/main" val="3815607070"/>
              </p:ext>
            </p:extLst>
          </p:nvPr>
        </p:nvGraphicFramePr>
        <p:xfrm>
          <a:off x="362974" y="2431668"/>
          <a:ext cx="7409426" cy="69028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632AD60D-F7A3-A1B4-73E6-868800E2D31C}"/>
              </a:ext>
            </a:extLst>
          </p:cNvPr>
          <p:cNvGraphicFramePr/>
          <p:nvPr>
            <p:extLst>
              <p:ext uri="{D42A27DB-BD31-4B8C-83A1-F6EECF244321}">
                <p14:modId xmlns:p14="http://schemas.microsoft.com/office/powerpoint/2010/main" val="1305588872"/>
              </p:ext>
            </p:extLst>
          </p:nvPr>
        </p:nvGraphicFramePr>
        <p:xfrm>
          <a:off x="7664150" y="2493590"/>
          <a:ext cx="6554762" cy="6902832"/>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10">
            <a:extLst>
              <a:ext uri="{FF2B5EF4-FFF2-40B4-BE49-F238E27FC236}">
                <a16:creationId xmlns:a16="http://schemas.microsoft.com/office/drawing/2014/main" id="{B0E7067F-44A7-64BD-8B2F-510BEDFED291}"/>
              </a:ext>
            </a:extLst>
          </p:cNvPr>
          <p:cNvPicPr/>
          <p:nvPr/>
        </p:nvPicPr>
        <p:blipFill>
          <a:blip r:embed="rId6"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3" name="TextBox 2">
            <a:extLst>
              <a:ext uri="{FF2B5EF4-FFF2-40B4-BE49-F238E27FC236}">
                <a16:creationId xmlns:a16="http://schemas.microsoft.com/office/drawing/2014/main" id="{A781E065-1C42-8E36-66E3-3FDF91045FC8}"/>
              </a:ext>
            </a:extLst>
          </p:cNvPr>
          <p:cNvSpPr txBox="1"/>
          <p:nvPr/>
        </p:nvSpPr>
        <p:spPr>
          <a:xfrm>
            <a:off x="4199207" y="9879541"/>
            <a:ext cx="9889585" cy="338554"/>
          </a:xfrm>
          <a:prstGeom prst="rect">
            <a:avLst/>
          </a:prstGeom>
          <a:noFill/>
        </p:spPr>
        <p:txBody>
          <a:bodyPr wrap="square" rtlCol="0">
            <a:spAutoFit/>
          </a:bodyPr>
          <a:lstStyle/>
          <a:p>
            <a:pPr algn="ctr"/>
            <a:r>
              <a:rPr lang="en-US" sz="1600" i="1" dirty="0">
                <a:solidFill>
                  <a:schemeClr val="bg1">
                    <a:lumMod val="10000"/>
                  </a:schemeClr>
                </a:solidFill>
              </a:rPr>
              <a:t>Source: Gallup Pakistan Business Confidence Survey with N 571 businesses in Pakistan (Report 16, Quarter 4 2025) </a:t>
            </a:r>
            <a:endParaRPr lang="en-GB" sz="1600" i="1" dirty="0">
              <a:solidFill>
                <a:schemeClr val="bg1">
                  <a:lumMod val="10000"/>
                </a:schemeClr>
              </a:solidFill>
            </a:endParaRPr>
          </a:p>
        </p:txBody>
      </p:sp>
      <p:sp>
        <p:nvSpPr>
          <p:cNvPr id="2" name="TextBox 1">
            <a:extLst>
              <a:ext uri="{FF2B5EF4-FFF2-40B4-BE49-F238E27FC236}">
                <a16:creationId xmlns:a16="http://schemas.microsoft.com/office/drawing/2014/main" id="{0AA65C98-DF4A-F6D5-7D3F-8CE1B5974128}"/>
              </a:ext>
            </a:extLst>
          </p:cNvPr>
          <p:cNvSpPr txBox="1"/>
          <p:nvPr/>
        </p:nvSpPr>
        <p:spPr>
          <a:xfrm>
            <a:off x="2057403" y="9486900"/>
            <a:ext cx="11582397" cy="307777"/>
          </a:xfrm>
          <a:prstGeom prst="rect">
            <a:avLst/>
          </a:prstGeom>
          <a:solidFill>
            <a:schemeClr val="tx1"/>
          </a:solidFill>
        </p:spPr>
        <p:txBody>
          <a:bodyPr wrap="square" rtlCol="0">
            <a:spAutoFit/>
          </a:bodyPr>
          <a:lstStyle/>
          <a:p>
            <a:r>
              <a:rPr lang="en-US" sz="1400" dirty="0">
                <a:solidFill>
                  <a:schemeClr val="bg1"/>
                </a:solidFill>
              </a:rPr>
              <a:t>Note : Field work in Quarter 3  2025 was not conducted so data is not available. For methodology please visit methodology section towards end of the report</a:t>
            </a:r>
          </a:p>
        </p:txBody>
      </p:sp>
    </p:spTree>
    <p:extLst>
      <p:ext uri="{BB962C8B-B14F-4D97-AF65-F5344CB8AC3E}">
        <p14:creationId xmlns:p14="http://schemas.microsoft.com/office/powerpoint/2010/main" val="264513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057400" y="1465848"/>
            <a:ext cx="16490047" cy="745140"/>
          </a:xfrm>
          <a:prstGeom prst="rect">
            <a:avLst/>
          </a:prstGeom>
          <a:noFill/>
        </p:spPr>
        <p:txBody>
          <a:bodyPr wrap="square" lIns="0" tIns="0" rIns="0" bIns="0" rtlCol="0" anchor="t">
            <a:spAutoFit/>
          </a:bodyPr>
          <a:lstStyle/>
          <a:p>
            <a:pPr algn="ctr">
              <a:lnSpc>
                <a:spcPct val="150000"/>
              </a:lnSpc>
            </a:pPr>
            <a:r>
              <a:rPr lang="en-US" sz="3600" dirty="0">
                <a:solidFill>
                  <a:srgbClr val="0C2A52"/>
                </a:solidFill>
                <a:latin typeface="+mj-lt"/>
              </a:rPr>
              <a:t>Gallup Pakistan Business Confidence Index (BCI)* – An Introduction</a:t>
            </a:r>
          </a:p>
        </p:txBody>
      </p:sp>
      <p:sp>
        <p:nvSpPr>
          <p:cNvPr id="12" name="TextBox 11">
            <a:extLst>
              <a:ext uri="{FF2B5EF4-FFF2-40B4-BE49-F238E27FC236}">
                <a16:creationId xmlns:a16="http://schemas.microsoft.com/office/drawing/2014/main" id="{294FB581-8AE0-E94D-882A-FA7DEB03EC75}"/>
              </a:ext>
            </a:extLst>
          </p:cNvPr>
          <p:cNvSpPr txBox="1"/>
          <p:nvPr/>
        </p:nvSpPr>
        <p:spPr>
          <a:xfrm>
            <a:off x="11907212" y="2420625"/>
            <a:ext cx="5466384" cy="4901342"/>
          </a:xfrm>
          <a:prstGeom prst="rect">
            <a:avLst/>
          </a:prstGeom>
          <a:noFill/>
          <a:ln>
            <a:noFill/>
          </a:ln>
        </p:spPr>
        <p:txBody>
          <a:bodyPr wrap="square" rtlCol="0">
            <a:spAutoFit/>
          </a:bodyPr>
          <a:lstStyle/>
          <a:p>
            <a:pPr algn="just">
              <a:lnSpc>
                <a:spcPts val="2500"/>
              </a:lnSpc>
            </a:pPr>
            <a:r>
              <a:rPr lang="en-US" sz="2800" dirty="0">
                <a:solidFill>
                  <a:schemeClr val="tx2">
                    <a:lumMod val="50000"/>
                  </a:schemeClr>
                </a:solidFill>
                <a:ea typeface="Lato Light" panose="020F0502020204030203" pitchFamily="34" charset="0"/>
                <a:cs typeface="Arima Madurai Light" pitchFamily="2" charset="77"/>
              </a:rPr>
              <a:t>This survey was conducted with </a:t>
            </a:r>
            <a:r>
              <a:rPr lang="en-US" sz="2800" b="1" dirty="0">
                <a:solidFill>
                  <a:schemeClr val="tx2">
                    <a:lumMod val="50000"/>
                  </a:schemeClr>
                </a:solidFill>
                <a:ea typeface="Lato Light" panose="020F0502020204030203" pitchFamily="34" charset="0"/>
                <a:cs typeface="Arima Madurai Light" pitchFamily="2" charset="77"/>
              </a:rPr>
              <a:t>571 businesses </a:t>
            </a:r>
            <a:r>
              <a:rPr lang="en-US" sz="2800" dirty="0">
                <a:solidFill>
                  <a:schemeClr val="tx2">
                    <a:lumMod val="50000"/>
                  </a:schemeClr>
                </a:solidFill>
                <a:ea typeface="Lato Light" panose="020F0502020204030203" pitchFamily="34" charset="0"/>
                <a:cs typeface="Arima Madurai Light" pitchFamily="2" charset="77"/>
              </a:rPr>
              <a:t>across</a:t>
            </a:r>
            <a:r>
              <a:rPr lang="en-US" sz="2800" b="1" dirty="0">
                <a:solidFill>
                  <a:schemeClr val="tx2">
                    <a:lumMod val="50000"/>
                  </a:schemeClr>
                </a:solidFill>
                <a:ea typeface="Lato Light" panose="020F0502020204030203" pitchFamily="34" charset="0"/>
                <a:cs typeface="Arima Madurai Light" pitchFamily="2" charset="77"/>
              </a:rPr>
              <a:t> </a:t>
            </a:r>
            <a:r>
              <a:rPr lang="en-US" sz="2800" dirty="0">
                <a:solidFill>
                  <a:schemeClr val="tx2">
                    <a:lumMod val="50000"/>
                  </a:schemeClr>
                </a:solidFill>
                <a:ea typeface="Lato Light" panose="020F0502020204030203" pitchFamily="34" charset="0"/>
                <a:cs typeface="Arima Madurai Light" pitchFamily="2" charset="77"/>
              </a:rPr>
              <a:t>Pakistan from 22</a:t>
            </a:r>
            <a:r>
              <a:rPr lang="en-US" sz="2800" baseline="30000" dirty="0">
                <a:solidFill>
                  <a:schemeClr val="tx2">
                    <a:lumMod val="50000"/>
                  </a:schemeClr>
                </a:solidFill>
                <a:ea typeface="Lato Light" panose="020F0502020204030203" pitchFamily="34" charset="0"/>
                <a:cs typeface="Arima Madurai Light" pitchFamily="2" charset="77"/>
              </a:rPr>
              <a:t>nd</a:t>
            </a:r>
            <a:r>
              <a:rPr lang="en-US" sz="2800" dirty="0">
                <a:solidFill>
                  <a:schemeClr val="tx2">
                    <a:lumMod val="50000"/>
                  </a:schemeClr>
                </a:solidFill>
                <a:ea typeface="Lato Light" panose="020F0502020204030203" pitchFamily="34" charset="0"/>
                <a:cs typeface="Arima Madurai Light" pitchFamily="2" charset="77"/>
              </a:rPr>
              <a:t> October till 25</a:t>
            </a:r>
            <a:r>
              <a:rPr lang="en-US" sz="2800" baseline="30000" dirty="0">
                <a:solidFill>
                  <a:schemeClr val="tx2">
                    <a:lumMod val="50000"/>
                  </a:schemeClr>
                </a:solidFill>
                <a:ea typeface="Lato Light" panose="020F0502020204030203" pitchFamily="34" charset="0"/>
                <a:cs typeface="Arima Madurai Light" pitchFamily="2" charset="77"/>
              </a:rPr>
              <a:t>th</a:t>
            </a:r>
            <a:r>
              <a:rPr lang="en-US" sz="2800" dirty="0">
                <a:solidFill>
                  <a:schemeClr val="tx2">
                    <a:lumMod val="50000"/>
                  </a:schemeClr>
                </a:solidFill>
                <a:ea typeface="Lato Light" panose="020F0502020204030203" pitchFamily="34" charset="0"/>
                <a:cs typeface="Arima Madurai Light" pitchFamily="2" charset="77"/>
              </a:rPr>
              <a:t> October 2025, by Gallup Pakistan, which specialized in data analytics and data creation.</a:t>
            </a:r>
            <a:endParaRPr lang="en-US" sz="2800" dirty="0">
              <a:solidFill>
                <a:schemeClr val="tx2">
                  <a:lumMod val="50000"/>
                </a:schemeClr>
              </a:solidFill>
            </a:endParaRPr>
          </a:p>
          <a:p>
            <a:pPr algn="just">
              <a:lnSpc>
                <a:spcPts val="2500"/>
              </a:lnSpc>
            </a:pPr>
            <a:endParaRPr lang="en-US" sz="2800" b="1" dirty="0">
              <a:solidFill>
                <a:schemeClr val="tx2">
                  <a:lumMod val="50000"/>
                </a:schemeClr>
              </a:solidFill>
            </a:endParaRPr>
          </a:p>
          <a:p>
            <a:pPr algn="just">
              <a:lnSpc>
                <a:spcPts val="2500"/>
              </a:lnSpc>
            </a:pPr>
            <a:r>
              <a:rPr lang="en-US" sz="2800" b="1" dirty="0">
                <a:solidFill>
                  <a:schemeClr val="tx2">
                    <a:lumMod val="50000"/>
                  </a:schemeClr>
                </a:solidFill>
              </a:rPr>
              <a:t>Surveyed firms include </a:t>
            </a:r>
            <a:r>
              <a:rPr lang="en-US" sz="2800" dirty="0">
                <a:solidFill>
                  <a:schemeClr val="tx2">
                    <a:lumMod val="50000"/>
                  </a:schemeClr>
                </a:solidFill>
              </a:rPr>
              <a:t>manufacturing, services, construction, wholesale and retail trade and financial services sector spread across the country to seek their opinions on production, employment,  and economic conditions etc.</a:t>
            </a:r>
          </a:p>
        </p:txBody>
      </p:sp>
      <p:sp>
        <p:nvSpPr>
          <p:cNvPr id="13" name="TextBox 12">
            <a:extLst>
              <a:ext uri="{FF2B5EF4-FFF2-40B4-BE49-F238E27FC236}">
                <a16:creationId xmlns:a16="http://schemas.microsoft.com/office/drawing/2014/main" id="{BD760292-ABE3-4447-8760-8E8018A86DE8}"/>
              </a:ext>
            </a:extLst>
          </p:cNvPr>
          <p:cNvSpPr txBox="1"/>
          <p:nvPr/>
        </p:nvSpPr>
        <p:spPr>
          <a:xfrm>
            <a:off x="744426" y="2420626"/>
            <a:ext cx="5106949" cy="4591065"/>
          </a:xfrm>
          <a:prstGeom prst="rect">
            <a:avLst/>
          </a:prstGeom>
          <a:noFill/>
          <a:ln cap="flat">
            <a:noFill/>
            <a:miter lim="800000"/>
          </a:ln>
        </p:spPr>
        <p:txBody>
          <a:bodyPr wrap="square" rtlCol="0">
            <a:spAutoFit/>
          </a:bodyPr>
          <a:lstStyle/>
          <a:p>
            <a:pPr algn="just">
              <a:lnSpc>
                <a:spcPts val="2500"/>
              </a:lnSpc>
            </a:pPr>
            <a:r>
              <a:rPr lang="en-US" sz="2800" b="1" dirty="0">
                <a:solidFill>
                  <a:schemeClr val="tx2">
                    <a:lumMod val="50000"/>
                  </a:schemeClr>
                </a:solidFill>
              </a:rPr>
              <a:t>Business Confidence Index</a:t>
            </a:r>
            <a:r>
              <a:rPr lang="en-US" sz="2800" dirty="0">
                <a:solidFill>
                  <a:schemeClr val="tx2">
                    <a:lumMod val="50000"/>
                  </a:schemeClr>
                </a:solidFill>
              </a:rPr>
              <a:t> is a crucial and globally used indicator for forecasting economic activity as particularly suitable for monitoring short-term changes in the economy.</a:t>
            </a:r>
          </a:p>
          <a:p>
            <a:pPr algn="just">
              <a:lnSpc>
                <a:spcPts val="2500"/>
              </a:lnSpc>
            </a:pPr>
            <a:endParaRPr lang="en-US" sz="2800" dirty="0">
              <a:solidFill>
                <a:schemeClr val="tx2">
                  <a:lumMod val="50000"/>
                </a:schemeClr>
              </a:solidFill>
              <a:latin typeface="Calibri" panose="020F0502020204030204" pitchFamily="34" charset="0"/>
              <a:ea typeface="Lato Light" panose="020F0502020204030203" pitchFamily="34" charset="0"/>
              <a:cs typeface="Arima Madurai Light" pitchFamily="2" charset="77"/>
            </a:endParaRPr>
          </a:p>
          <a:p>
            <a:pPr algn="just">
              <a:lnSpc>
                <a:spcPts val="2500"/>
              </a:lnSpc>
            </a:pPr>
            <a:r>
              <a:rPr lang="en-US" sz="2800" b="1" dirty="0">
                <a:solidFill>
                  <a:schemeClr val="tx2">
                    <a:lumMod val="50000"/>
                  </a:schemeClr>
                </a:solidFill>
              </a:rPr>
              <a:t>Why measure? </a:t>
            </a:r>
            <a:r>
              <a:rPr lang="en-US" sz="2800" dirty="0">
                <a:solidFill>
                  <a:schemeClr val="tx2">
                    <a:lumMod val="50000"/>
                  </a:schemeClr>
                </a:solidFill>
              </a:rPr>
              <a:t>Business activity indicators, if timely available, give policy makers the chance to analyze the current situation &amp; take appropriate policy actions to avert financial and other economic crises</a:t>
            </a:r>
            <a:r>
              <a:rPr lang="en-US" sz="2800" dirty="0">
                <a:solidFill>
                  <a:schemeClr val="tx2">
                    <a:lumMod val="50000"/>
                  </a:schemeClr>
                </a:solidFill>
                <a:latin typeface="Verdana" panose="020B0604030504040204" pitchFamily="34" charset="0"/>
              </a:rPr>
              <a:t>. </a:t>
            </a:r>
            <a:endParaRPr lang="en-US" sz="2800" dirty="0">
              <a:solidFill>
                <a:schemeClr val="tx2">
                  <a:lumMod val="50000"/>
                </a:schemeClr>
              </a:solidFill>
              <a:latin typeface="Calibri" panose="020F0502020204030204" pitchFamily="34" charset="0"/>
              <a:ea typeface="Lato Light" panose="020F0502020204030203" pitchFamily="34" charset="0"/>
              <a:cs typeface="Arima Madurai Light" pitchFamily="2" charset="77"/>
            </a:endParaRPr>
          </a:p>
        </p:txBody>
      </p:sp>
      <p:sp>
        <p:nvSpPr>
          <p:cNvPr id="14" name="TextBox 13">
            <a:extLst>
              <a:ext uri="{FF2B5EF4-FFF2-40B4-BE49-F238E27FC236}">
                <a16:creationId xmlns:a16="http://schemas.microsoft.com/office/drawing/2014/main" id="{F0CE5514-2ADA-A946-8EC2-4C00FA138143}"/>
              </a:ext>
            </a:extLst>
          </p:cNvPr>
          <p:cNvSpPr txBox="1"/>
          <p:nvPr/>
        </p:nvSpPr>
        <p:spPr>
          <a:xfrm>
            <a:off x="6248404" y="2420626"/>
            <a:ext cx="5261779" cy="4595361"/>
          </a:xfrm>
          <a:prstGeom prst="rect">
            <a:avLst/>
          </a:prstGeom>
          <a:noFill/>
          <a:ln>
            <a:noFill/>
          </a:ln>
        </p:spPr>
        <p:txBody>
          <a:bodyPr wrap="square" rtlCol="0">
            <a:spAutoFit/>
          </a:bodyPr>
          <a:lstStyle/>
          <a:p>
            <a:pPr algn="just">
              <a:lnSpc>
                <a:spcPts val="2500"/>
              </a:lnSpc>
            </a:pPr>
            <a:r>
              <a:rPr lang="en-US" sz="2800" b="1" dirty="0">
                <a:solidFill>
                  <a:schemeClr val="tx2">
                    <a:lumMod val="50000"/>
                  </a:schemeClr>
                </a:solidFill>
              </a:rPr>
              <a:t>Business Confidence Index offers </a:t>
            </a:r>
            <a:r>
              <a:rPr lang="en-US" sz="2800" dirty="0">
                <a:solidFill>
                  <a:schemeClr val="tx2">
                    <a:lumMod val="50000"/>
                  </a:schemeClr>
                </a:solidFill>
              </a:rPr>
              <a:t>opportunity for businesses to contribute directly to the </a:t>
            </a:r>
            <a:r>
              <a:rPr lang="en-US" sz="2800" b="1" dirty="0">
                <a:solidFill>
                  <a:schemeClr val="tx2">
                    <a:lumMod val="50000"/>
                  </a:schemeClr>
                </a:solidFill>
              </a:rPr>
              <a:t>policy formulation process </a:t>
            </a:r>
            <a:r>
              <a:rPr lang="en-US" sz="2800" dirty="0">
                <a:solidFill>
                  <a:schemeClr val="tx2">
                    <a:lumMod val="50000"/>
                  </a:schemeClr>
                </a:solidFill>
              </a:rPr>
              <a:t>by sharing their perceptions of current and future economic and business conditions.</a:t>
            </a:r>
          </a:p>
          <a:p>
            <a:pPr algn="just">
              <a:lnSpc>
                <a:spcPts val="2500"/>
              </a:lnSpc>
            </a:pPr>
            <a:endParaRPr lang="en-US" sz="2800" dirty="0">
              <a:solidFill>
                <a:schemeClr val="tx2">
                  <a:lumMod val="50000"/>
                </a:schemeClr>
              </a:solidFill>
            </a:endParaRPr>
          </a:p>
          <a:p>
            <a:pPr algn="just">
              <a:lnSpc>
                <a:spcPts val="2500"/>
              </a:lnSpc>
            </a:pPr>
            <a:r>
              <a:rPr lang="en-US" sz="2800" dirty="0">
                <a:solidFill>
                  <a:schemeClr val="tx2">
                    <a:lumMod val="50000"/>
                  </a:schemeClr>
                </a:solidFill>
              </a:rPr>
              <a:t>Another use of </a:t>
            </a:r>
            <a:r>
              <a:rPr lang="en-US" sz="2800" b="1" dirty="0">
                <a:solidFill>
                  <a:schemeClr val="tx2">
                    <a:lumMod val="50000"/>
                  </a:schemeClr>
                </a:solidFill>
              </a:rPr>
              <a:t>Business Confidence Index</a:t>
            </a:r>
            <a:r>
              <a:rPr lang="en-US" sz="2800" dirty="0">
                <a:solidFill>
                  <a:schemeClr val="tx2">
                    <a:lumMod val="50000"/>
                  </a:schemeClr>
                </a:solidFill>
              </a:rPr>
              <a:t> is that forward-looking monetary policy requires input on expectations of different agents and stakeholders of the economy.</a:t>
            </a:r>
            <a:endParaRPr lang="en-US" sz="2800" dirty="0">
              <a:solidFill>
                <a:schemeClr val="tx2">
                  <a:lumMod val="50000"/>
                </a:schemeClr>
              </a:solidFill>
              <a:latin typeface="Calibri" panose="020F0502020204030204" pitchFamily="34" charset="0"/>
              <a:ea typeface="Lato Light" panose="020F0502020204030203" pitchFamily="34" charset="0"/>
              <a:cs typeface="Arima Madurai Light" pitchFamily="2" charset="77"/>
            </a:endParaRPr>
          </a:p>
        </p:txBody>
      </p:sp>
      <p:cxnSp>
        <p:nvCxnSpPr>
          <p:cNvPr id="15" name="Straight Connector 14">
            <a:extLst>
              <a:ext uri="{FF2B5EF4-FFF2-40B4-BE49-F238E27FC236}">
                <a16:creationId xmlns:a16="http://schemas.microsoft.com/office/drawing/2014/main" id="{696198DF-4935-134C-ABB3-8F9FC9B038F8}"/>
              </a:ext>
            </a:extLst>
          </p:cNvPr>
          <p:cNvCxnSpPr>
            <a:cxnSpLocks/>
          </p:cNvCxnSpPr>
          <p:nvPr/>
        </p:nvCxnSpPr>
        <p:spPr>
          <a:xfrm>
            <a:off x="6096000" y="2420625"/>
            <a:ext cx="0" cy="4915961"/>
          </a:xfrm>
          <a:prstGeom prst="line">
            <a:avLst/>
          </a:prstGeom>
          <a:ln w="19050" cap="rnd">
            <a:solidFill>
              <a:srgbClr val="014D4F"/>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99BC505-B9BB-2D41-A86C-4215EFCA256D}"/>
              </a:ext>
            </a:extLst>
          </p:cNvPr>
          <p:cNvCxnSpPr>
            <a:cxnSpLocks/>
          </p:cNvCxnSpPr>
          <p:nvPr/>
        </p:nvCxnSpPr>
        <p:spPr>
          <a:xfrm>
            <a:off x="11811000" y="2420625"/>
            <a:ext cx="0" cy="4915961"/>
          </a:xfrm>
          <a:prstGeom prst="line">
            <a:avLst/>
          </a:prstGeom>
          <a:ln w="19050" cap="rnd">
            <a:solidFill>
              <a:srgbClr val="014D4F"/>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89D7027-3A0B-064A-BC35-454DDF93BED2}"/>
              </a:ext>
            </a:extLst>
          </p:cNvPr>
          <p:cNvSpPr txBox="1"/>
          <p:nvPr/>
        </p:nvSpPr>
        <p:spPr>
          <a:xfrm>
            <a:off x="3297900" y="7565755"/>
            <a:ext cx="12191988" cy="954107"/>
          </a:xfrm>
          <a:prstGeom prst="rect">
            <a:avLst/>
          </a:prstGeom>
          <a:solidFill>
            <a:srgbClr val="0070C0"/>
          </a:solidFill>
        </p:spPr>
        <p:txBody>
          <a:bodyPr wrap="square" rtlCol="0">
            <a:spAutoFit/>
          </a:bodyPr>
          <a:lstStyle/>
          <a:p>
            <a:pPr algn="ctr"/>
            <a:r>
              <a:rPr lang="en-US" sz="2800" dirty="0">
                <a:solidFill>
                  <a:schemeClr val="bg1">
                    <a:lumMod val="95000"/>
                  </a:schemeClr>
                </a:solidFill>
                <a:effectLst>
                  <a:outerShdw blurRad="38100" dist="38100" dir="2700000" algn="tl">
                    <a:srgbClr val="000000">
                      <a:alpha val="43137"/>
                    </a:srgbClr>
                  </a:outerShdw>
                </a:effectLst>
              </a:rPr>
              <a:t>This is the 16</a:t>
            </a:r>
            <a:r>
              <a:rPr lang="en-US" sz="2800" baseline="30000" dirty="0">
                <a:solidFill>
                  <a:schemeClr val="bg1">
                    <a:lumMod val="95000"/>
                  </a:schemeClr>
                </a:solidFill>
                <a:effectLst>
                  <a:outerShdw blurRad="38100" dist="38100" dir="2700000" algn="tl">
                    <a:srgbClr val="000000">
                      <a:alpha val="43137"/>
                    </a:srgbClr>
                  </a:outerShdw>
                </a:effectLst>
              </a:rPr>
              <a:t>th</a:t>
            </a:r>
            <a:r>
              <a:rPr lang="en-US" sz="2800" dirty="0">
                <a:solidFill>
                  <a:schemeClr val="bg1">
                    <a:lumMod val="95000"/>
                  </a:schemeClr>
                </a:solidFill>
                <a:effectLst>
                  <a:outerShdw blurRad="38100" dist="38100" dir="2700000" algn="tl">
                    <a:srgbClr val="000000">
                      <a:alpha val="43137"/>
                    </a:srgbClr>
                  </a:outerShdw>
                </a:effectLst>
              </a:rPr>
              <a:t> report of the recently launched Gallup Pakistan Business Confidence Index</a:t>
            </a:r>
            <a:endParaRPr lang="en-US" sz="3600" dirty="0">
              <a:solidFill>
                <a:schemeClr val="bg1">
                  <a:lumMod val="95000"/>
                </a:schemeClr>
              </a:solidFill>
              <a:effectLst>
                <a:outerShdw blurRad="38100" dist="38100" dir="2700000" algn="tl">
                  <a:srgbClr val="000000">
                    <a:alpha val="43137"/>
                  </a:srgbClr>
                </a:outerShdw>
              </a:effectLst>
            </a:endParaRPr>
          </a:p>
        </p:txBody>
      </p:sp>
      <p:pic>
        <p:nvPicPr>
          <p:cNvPr id="32" name="Graphic 31" descr="Business Growth">
            <a:extLst>
              <a:ext uri="{FF2B5EF4-FFF2-40B4-BE49-F238E27FC236}">
                <a16:creationId xmlns:a16="http://schemas.microsoft.com/office/drawing/2014/main" id="{803BE864-932D-2245-99A3-19169FB0AC1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73665" y="800100"/>
            <a:ext cx="1344180" cy="1344180"/>
          </a:xfrm>
          <a:prstGeom prst="rect">
            <a:avLst/>
          </a:prstGeom>
        </p:spPr>
      </p:pic>
      <p:pic>
        <p:nvPicPr>
          <p:cNvPr id="33" name="Picture 32" descr="A close up of a sign&#10;&#10;Description automatically generated">
            <a:extLst>
              <a:ext uri="{FF2B5EF4-FFF2-40B4-BE49-F238E27FC236}">
                <a16:creationId xmlns:a16="http://schemas.microsoft.com/office/drawing/2014/main" id="{451B66DB-F4B5-1D4A-B195-276A1A6865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770117" y="9334500"/>
            <a:ext cx="1365482" cy="678048"/>
          </a:xfrm>
          <a:prstGeom prst="rect">
            <a:avLst/>
          </a:prstGeom>
        </p:spPr>
      </p:pic>
      <p:pic>
        <p:nvPicPr>
          <p:cNvPr id="34" name="Picture 33">
            <a:extLst>
              <a:ext uri="{FF2B5EF4-FFF2-40B4-BE49-F238E27FC236}">
                <a16:creationId xmlns:a16="http://schemas.microsoft.com/office/drawing/2014/main" id="{58EA3FD0-F7EB-8949-B458-0C33BB018B54}"/>
              </a:ext>
            </a:extLst>
          </p:cNvPr>
          <p:cNvPicPr/>
          <p:nvPr/>
        </p:nvPicPr>
        <p:blipFill>
          <a:blip r:embed="rId5">
            <a:extLst>
              <a:ext uri="{28A0092B-C50C-407E-A947-70E740481C1C}">
                <a14:useLocalDpi xmlns:a14="http://schemas.microsoft.com/office/drawing/2010/main"/>
              </a:ext>
            </a:extLst>
          </a:blip>
          <a:srcRect/>
          <a:stretch/>
        </p:blipFill>
        <p:spPr bwMode="auto">
          <a:xfrm>
            <a:off x="148963" y="9073927"/>
            <a:ext cx="924702" cy="972109"/>
          </a:xfrm>
          <a:prstGeom prst="rect">
            <a:avLst/>
          </a:prstGeom>
          <a:noFill/>
        </p:spPr>
      </p:pic>
      <p:sp>
        <p:nvSpPr>
          <p:cNvPr id="2" name="Slide Number Placeholder 1">
            <a:extLst>
              <a:ext uri="{FF2B5EF4-FFF2-40B4-BE49-F238E27FC236}">
                <a16:creationId xmlns:a16="http://schemas.microsoft.com/office/drawing/2014/main" id="{6E8FB9CD-01E7-2545-9462-D9041E261824}"/>
              </a:ext>
            </a:extLst>
          </p:cNvPr>
          <p:cNvSpPr>
            <a:spLocks noGrp="1"/>
          </p:cNvSpPr>
          <p:nvPr>
            <p:ph type="sldNum" sz="quarter" idx="12"/>
          </p:nvPr>
        </p:nvSpPr>
        <p:spPr>
          <a:xfrm>
            <a:off x="12496800" y="9559981"/>
            <a:ext cx="4114800" cy="547688"/>
          </a:xfrm>
        </p:spPr>
        <p:txBody>
          <a:bodyPr/>
          <a:lstStyle/>
          <a:p>
            <a:fld id="{B6F15528-21DE-4FAA-801E-634DDDAF4B2B}" type="slidenum">
              <a:rPr lang="en-US" smtClean="0"/>
              <a:pPr/>
              <a:t>2</a:t>
            </a:fld>
            <a:endParaRPr lang="en-US" dirty="0"/>
          </a:p>
        </p:txBody>
      </p:sp>
      <p:sp>
        <p:nvSpPr>
          <p:cNvPr id="3" name="TextBox 2">
            <a:extLst>
              <a:ext uri="{FF2B5EF4-FFF2-40B4-BE49-F238E27FC236}">
                <a16:creationId xmlns:a16="http://schemas.microsoft.com/office/drawing/2014/main" id="{C044F435-96BA-7FC3-A0D5-4C5FA2F93817}"/>
              </a:ext>
            </a:extLst>
          </p:cNvPr>
          <p:cNvSpPr txBox="1"/>
          <p:nvPr/>
        </p:nvSpPr>
        <p:spPr>
          <a:xfrm>
            <a:off x="1415628" y="8801298"/>
            <a:ext cx="14927329" cy="984885"/>
          </a:xfrm>
          <a:prstGeom prst="rect">
            <a:avLst/>
          </a:prstGeom>
          <a:noFill/>
        </p:spPr>
        <p:txBody>
          <a:bodyPr wrap="square" rtlCol="0">
            <a:spAutoFit/>
          </a:bodyPr>
          <a:lstStyle/>
          <a:p>
            <a:r>
              <a:rPr lang="en-US" sz="1600" b="1" dirty="0"/>
              <a:t>*</a:t>
            </a:r>
            <a:r>
              <a:rPr lang="en-US" sz="1400" dirty="0"/>
              <a:t>Business Confidence Survey in Pakistan is produced also by State Bank of Pakistan in collaboration with IBA, Karachi. The reports are available at </a:t>
            </a:r>
            <a:r>
              <a:rPr lang="en-US" sz="1400" dirty="0">
                <a:hlinkClick r:id="rId6"/>
              </a:rPr>
              <a:t>State Bank of Pakistan (sbp.org.pk)</a:t>
            </a:r>
            <a:r>
              <a:rPr lang="en-US" sz="1400" dirty="0"/>
              <a:t>. The Gallup Pakistan Business Confidence Survey covers a broader range of the business community, including registered and non-registered businesses, and small , medium, and large enterprises. The SBP survey covers SECP registered businesses (there are approximately 6 million businesses in Pakistan and only 100,000 are registered with the SECP) and prioritizes large businesses from among them. Hence, the results between Gallup Pakistan and SBP surveys might not necessarily match.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D52805F3-1355-4947-AB44-5A25B3D55910}"/>
              </a:ext>
            </a:extLst>
          </p:cNvPr>
          <p:cNvSpPr/>
          <p:nvPr/>
        </p:nvSpPr>
        <p:spPr>
          <a:xfrm>
            <a:off x="0" y="-38101"/>
            <a:ext cx="18288001" cy="1544165"/>
          </a:xfrm>
          <a:prstGeom prst="rect">
            <a:avLst/>
          </a:prstGeom>
          <a:solidFill>
            <a:schemeClr val="accent1">
              <a:lumMod val="50000"/>
            </a:schemeClr>
          </a:solidFill>
        </p:spPr>
        <p:txBody>
          <a:bodyPr/>
          <a:lstStyle/>
          <a:p>
            <a:endParaRPr lang="en-US"/>
          </a:p>
        </p:txBody>
      </p:sp>
      <p:graphicFrame>
        <p:nvGraphicFramePr>
          <p:cNvPr id="8" name="Chart 7">
            <a:extLst>
              <a:ext uri="{FF2B5EF4-FFF2-40B4-BE49-F238E27FC236}">
                <a16:creationId xmlns:a16="http://schemas.microsoft.com/office/drawing/2014/main" id="{839EE249-C961-4637-995A-CCC85700382A}"/>
              </a:ext>
            </a:extLst>
          </p:cNvPr>
          <p:cNvGraphicFramePr/>
          <p:nvPr/>
        </p:nvGraphicFramePr>
        <p:xfrm>
          <a:off x="152401" y="2134661"/>
          <a:ext cx="5562601" cy="30231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04083048-32A8-40D7-BF08-1CB6EEE028D3}"/>
              </a:ext>
            </a:extLst>
          </p:cNvPr>
          <p:cNvSpPr txBox="1"/>
          <p:nvPr/>
        </p:nvSpPr>
        <p:spPr>
          <a:xfrm>
            <a:off x="-24180" y="39386"/>
            <a:ext cx="17975333"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Topic 2: </a:t>
            </a:r>
            <a:r>
              <a:rPr lang="en-US" sz="2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42% of businesses surveyed said  loadshedding happened in their establishment on the day of the survey, while 58% said yes.</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There is a minor increases since Q2 2024 (last time when survey happened) and negligible difference since Q4 2024 when similar 42% said there was a load shedding.</a:t>
            </a:r>
            <a:endParaRPr kumimoji="0" lang="en-US" sz="24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p:sp>
        <p:nvSpPr>
          <p:cNvPr id="11" name="TextBox 11">
            <a:extLst>
              <a:ext uri="{FF2B5EF4-FFF2-40B4-BE49-F238E27FC236}">
                <a16:creationId xmlns:a16="http://schemas.microsoft.com/office/drawing/2014/main" id="{F64C5DA5-0D47-404F-83EF-BCC00282E86C}"/>
              </a:ext>
            </a:extLst>
          </p:cNvPr>
          <p:cNvSpPr txBox="1"/>
          <p:nvPr/>
        </p:nvSpPr>
        <p:spPr>
          <a:xfrm>
            <a:off x="461561" y="1585669"/>
            <a:ext cx="17364873" cy="408253"/>
          </a:xfrm>
          <a:prstGeom prst="rect">
            <a:avLst/>
          </a:prstGeom>
        </p:spPr>
        <p:txBody>
          <a:bodyPr wrap="square" lIns="0" tIns="0" rIns="0" bIns="0" rtlCol="0" anchor="t">
            <a:spAutoFit/>
          </a:bodyPr>
          <a:lstStyle/>
          <a:p>
            <a:pPr marL="0" marR="0" lvl="0" indent="0" algn="ctr" defTabSz="457200" rtl="0" eaLnBrk="1" fontAlgn="auto" latinLnBrk="0" hangingPunct="1">
              <a:lnSpc>
                <a:spcPts val="3359"/>
              </a:lnSpc>
              <a:spcBef>
                <a:spcPts val="0"/>
              </a:spcBef>
              <a:spcAft>
                <a:spcPts val="0"/>
              </a:spcAft>
              <a:buClrTx/>
              <a:buSzTx/>
              <a:buFontTx/>
              <a:buNone/>
              <a:tabLst/>
              <a:defRPr/>
            </a:pPr>
            <a:r>
              <a:rPr kumimoji="0" lang="en-US" sz="2400" b="0" i="0" u="none" strike="noStrike" kern="1200" cap="none" spc="48" normalizeH="0" baseline="0" noProof="0" dirty="0">
                <a:ln>
                  <a:noFill/>
                </a:ln>
                <a:solidFill>
                  <a:prstClr val="black"/>
                </a:solidFill>
                <a:effectLst/>
                <a:uLnTx/>
                <a:uFillTx/>
                <a:latin typeface="Calibri Light" panose="020F0302020204030204"/>
                <a:ea typeface="+mn-ea"/>
                <a:cs typeface="+mn-cs"/>
              </a:rPr>
              <a:t>Question</a:t>
            </a:r>
            <a:r>
              <a:rPr kumimoji="0" lang="en-US" sz="2400" b="0" i="0" u="none" strike="noStrike" kern="1200" cap="none" spc="48" normalizeH="0" baseline="0" noProof="0" dirty="0">
                <a:ln>
                  <a:noFill/>
                </a:ln>
                <a:solidFill>
                  <a:prstClr val="black"/>
                </a:solidFill>
                <a:effectLst/>
                <a:uLnTx/>
                <a:uFillTx/>
                <a:latin typeface="Calibri Light" panose="020F0302020204030204"/>
                <a:ea typeface="+mn-ea"/>
                <a:cs typeface="Montserrat"/>
              </a:rPr>
              <a:t>: Was there load shedding in your business today?</a:t>
            </a:r>
          </a:p>
        </p:txBody>
      </p:sp>
      <p:pic>
        <p:nvPicPr>
          <p:cNvPr id="12" name="Picture 11" descr="A close up of a sign&#10;&#10;Description automatically generated">
            <a:extLst>
              <a:ext uri="{FF2B5EF4-FFF2-40B4-BE49-F238E27FC236}">
                <a16:creationId xmlns:a16="http://schemas.microsoft.com/office/drawing/2014/main" id="{5CA6E1CE-234B-44F7-BC5F-F11F8D9924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13" name="Picture 12">
            <a:extLst>
              <a:ext uri="{FF2B5EF4-FFF2-40B4-BE49-F238E27FC236}">
                <a16:creationId xmlns:a16="http://schemas.microsoft.com/office/drawing/2014/main" id="{446ED294-147F-4A8D-B126-7EF0BDB77994}"/>
              </a:ext>
            </a:extLst>
          </p:cNvPr>
          <p:cNvPicPr/>
          <p:nvPr/>
        </p:nvPicPr>
        <p:blipFill>
          <a:blip r:embed="rId4"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14" name="TextBox 13">
            <a:extLst>
              <a:ext uri="{FF2B5EF4-FFF2-40B4-BE49-F238E27FC236}">
                <a16:creationId xmlns:a16="http://schemas.microsoft.com/office/drawing/2014/main" id="{8C95611C-9406-4B33-99C6-1BF6437D7FB4}"/>
              </a:ext>
            </a:extLst>
          </p:cNvPr>
          <p:cNvSpPr txBox="1"/>
          <p:nvPr/>
        </p:nvSpPr>
        <p:spPr>
          <a:xfrm>
            <a:off x="14731545" y="3030457"/>
            <a:ext cx="3219608" cy="1107996"/>
          </a:xfrm>
          <a:prstGeom prst="rect">
            <a:avLst/>
          </a:prstGeom>
          <a:noFill/>
          <a:ln>
            <a:noFill/>
          </a:ln>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2200" dirty="0">
                <a:solidFill>
                  <a:prstClr val="black"/>
                </a:solidFill>
                <a:latin typeface="Calibri" panose="020F0502020204030204"/>
              </a:rPr>
              <a:t>60% of traders reported experiencing loadshedding in Q4 2025</a:t>
            </a:r>
            <a:endParaRPr kumimoji="0" lang="x-none"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C844DFEE-DF47-4BEC-9E73-E3037810E423}"/>
              </a:ext>
            </a:extLst>
          </p:cNvPr>
          <p:cNvCxnSpPr>
            <a:cxnSpLocks/>
          </p:cNvCxnSpPr>
          <p:nvPr/>
        </p:nvCxnSpPr>
        <p:spPr>
          <a:xfrm>
            <a:off x="2478219" y="5905500"/>
            <a:ext cx="750398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3BAF4AD5-86F0-425B-B43D-763D5AF72BEE}"/>
              </a:ext>
            </a:extLst>
          </p:cNvPr>
          <p:cNvCxnSpPr>
            <a:cxnSpLocks/>
          </p:cNvCxnSpPr>
          <p:nvPr/>
        </p:nvCxnSpPr>
        <p:spPr>
          <a:xfrm flipV="1">
            <a:off x="6248400" y="2134661"/>
            <a:ext cx="0" cy="351177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18" name="Chart 17">
            <a:extLst>
              <a:ext uri="{FF2B5EF4-FFF2-40B4-BE49-F238E27FC236}">
                <a16:creationId xmlns:a16="http://schemas.microsoft.com/office/drawing/2014/main" id="{626C802A-0807-4ADE-BDB6-98592344A81C}"/>
              </a:ext>
            </a:extLst>
          </p:cNvPr>
          <p:cNvGraphicFramePr/>
          <p:nvPr>
            <p:extLst>
              <p:ext uri="{D42A27DB-BD31-4B8C-83A1-F6EECF244321}">
                <p14:modId xmlns:p14="http://schemas.microsoft.com/office/powerpoint/2010/main" val="234521697"/>
              </p:ext>
            </p:extLst>
          </p:nvPr>
        </p:nvGraphicFramePr>
        <p:xfrm>
          <a:off x="2819399" y="6162835"/>
          <a:ext cx="10437601" cy="35052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a:extLst>
              <a:ext uri="{FF2B5EF4-FFF2-40B4-BE49-F238E27FC236}">
                <a16:creationId xmlns:a16="http://schemas.microsoft.com/office/drawing/2014/main" id="{FFDC0BFE-9008-4981-81B5-73EE3B0BD750}"/>
              </a:ext>
            </a:extLst>
          </p:cNvPr>
          <p:cNvGraphicFramePr/>
          <p:nvPr>
            <p:extLst>
              <p:ext uri="{D42A27DB-BD31-4B8C-83A1-F6EECF244321}">
                <p14:modId xmlns:p14="http://schemas.microsoft.com/office/powerpoint/2010/main" val="259033798"/>
              </p:ext>
            </p:extLst>
          </p:nvPr>
        </p:nvGraphicFramePr>
        <p:xfrm>
          <a:off x="-24180" y="2328803"/>
          <a:ext cx="6243503" cy="357669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Chart 22">
            <a:extLst>
              <a:ext uri="{FF2B5EF4-FFF2-40B4-BE49-F238E27FC236}">
                <a16:creationId xmlns:a16="http://schemas.microsoft.com/office/drawing/2014/main" id="{68C7487E-7CE0-4E01-9F3F-6F6103E8DF82}"/>
              </a:ext>
            </a:extLst>
          </p:cNvPr>
          <p:cNvGraphicFramePr/>
          <p:nvPr>
            <p:extLst>
              <p:ext uri="{D42A27DB-BD31-4B8C-83A1-F6EECF244321}">
                <p14:modId xmlns:p14="http://schemas.microsoft.com/office/powerpoint/2010/main" val="2053473092"/>
              </p:ext>
            </p:extLst>
          </p:nvPr>
        </p:nvGraphicFramePr>
        <p:xfrm>
          <a:off x="6477002" y="2134661"/>
          <a:ext cx="8021051" cy="3576697"/>
        </p:xfrm>
        <a:graphic>
          <a:graphicData uri="http://schemas.openxmlformats.org/drawingml/2006/chart">
            <c:chart xmlns:c="http://schemas.openxmlformats.org/drawingml/2006/chart" xmlns:r="http://schemas.openxmlformats.org/officeDocument/2006/relationships" r:id="rId7"/>
          </a:graphicData>
        </a:graphic>
      </p:graphicFrame>
      <p:sp>
        <p:nvSpPr>
          <p:cNvPr id="4" name="TextBox 3">
            <a:extLst>
              <a:ext uri="{FF2B5EF4-FFF2-40B4-BE49-F238E27FC236}">
                <a16:creationId xmlns:a16="http://schemas.microsoft.com/office/drawing/2014/main" id="{9A062EC5-D06A-BEBB-4ED4-9226439A674A}"/>
              </a:ext>
            </a:extLst>
          </p:cNvPr>
          <p:cNvSpPr txBox="1"/>
          <p:nvPr/>
        </p:nvSpPr>
        <p:spPr>
          <a:xfrm>
            <a:off x="4199207" y="9879541"/>
            <a:ext cx="9889585" cy="338554"/>
          </a:xfrm>
          <a:prstGeom prst="rect">
            <a:avLst/>
          </a:prstGeom>
          <a:noFill/>
        </p:spPr>
        <p:txBody>
          <a:bodyPr wrap="square" rtlCol="0">
            <a:spAutoFit/>
          </a:bodyPr>
          <a:lstStyle/>
          <a:p>
            <a:pPr algn="ctr"/>
            <a:r>
              <a:rPr lang="en-US" sz="1600" i="1" dirty="0">
                <a:solidFill>
                  <a:schemeClr val="bg1">
                    <a:lumMod val="10000"/>
                  </a:schemeClr>
                </a:solidFill>
              </a:rPr>
              <a:t>Source: Gallup Pakistan Business Confidence Survey with N 571 businesses in Pakistan (Report 16, Quarter 4 2025) </a:t>
            </a:r>
            <a:endParaRPr lang="en-GB" sz="1600" i="1" dirty="0">
              <a:solidFill>
                <a:schemeClr val="bg1">
                  <a:lumMod val="10000"/>
                </a:schemeClr>
              </a:solidFill>
            </a:endParaRPr>
          </a:p>
        </p:txBody>
      </p:sp>
      <p:sp>
        <p:nvSpPr>
          <p:cNvPr id="2" name="Slide Number Placeholder 23">
            <a:extLst>
              <a:ext uri="{FF2B5EF4-FFF2-40B4-BE49-F238E27FC236}">
                <a16:creationId xmlns:a16="http://schemas.microsoft.com/office/drawing/2014/main" id="{25E2AD24-3847-0A10-5F13-12CB151E5813}"/>
              </a:ext>
            </a:extLst>
          </p:cNvPr>
          <p:cNvSpPr>
            <a:spLocks noGrp="1"/>
          </p:cNvSpPr>
          <p:nvPr>
            <p:ph type="sldNum" sz="quarter" idx="12"/>
          </p:nvPr>
        </p:nvSpPr>
        <p:spPr>
          <a:xfrm>
            <a:off x="12680469" y="9614860"/>
            <a:ext cx="4114800" cy="5476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2D90544-741D-D2F7-58E9-7A8B5B4D0EE0}"/>
              </a:ext>
            </a:extLst>
          </p:cNvPr>
          <p:cNvSpPr txBox="1"/>
          <p:nvPr/>
        </p:nvSpPr>
        <p:spPr>
          <a:xfrm>
            <a:off x="163287" y="7751275"/>
            <a:ext cx="2362200" cy="1708160"/>
          </a:xfrm>
          <a:prstGeom prst="rect">
            <a:avLst/>
          </a:prstGeom>
          <a:noFill/>
        </p:spPr>
        <p:txBody>
          <a:bodyPr wrap="square" rtlCol="0">
            <a:spAutoFit/>
          </a:bodyPr>
          <a:lstStyle/>
          <a:p>
            <a:pPr algn="just"/>
            <a:r>
              <a:rPr lang="en-US" sz="1500" b="1" dirty="0">
                <a:solidFill>
                  <a:schemeClr val="bg1">
                    <a:lumMod val="10000"/>
                  </a:schemeClr>
                </a:solidFill>
              </a:rPr>
              <a:t>DISCLAIMER: </a:t>
            </a:r>
            <a:r>
              <a:rPr lang="en-US" sz="1500" dirty="0">
                <a:effectLst/>
                <a:latin typeface="+mj-lt"/>
              </a:rPr>
              <a:t>Error margin for disaggregated results, for example, by business type is significantly higher than overall results so caution should be used in interpreting the results.</a:t>
            </a:r>
            <a:r>
              <a:rPr lang="en-US" sz="1500" i="1" dirty="0">
                <a:solidFill>
                  <a:schemeClr val="bg1">
                    <a:lumMod val="10000"/>
                  </a:schemeClr>
                </a:solidFill>
                <a:latin typeface="+mj-lt"/>
              </a:rPr>
              <a:t> </a:t>
            </a:r>
            <a:endParaRPr lang="en-GB" sz="1500" i="1" dirty="0">
              <a:solidFill>
                <a:schemeClr val="bg1">
                  <a:lumMod val="10000"/>
                </a:schemeClr>
              </a:solidFill>
              <a:latin typeface="+mj-lt"/>
            </a:endParaRPr>
          </a:p>
        </p:txBody>
      </p:sp>
      <p:sp>
        <p:nvSpPr>
          <p:cNvPr id="6" name="Arrow: Down 5">
            <a:extLst>
              <a:ext uri="{FF2B5EF4-FFF2-40B4-BE49-F238E27FC236}">
                <a16:creationId xmlns:a16="http://schemas.microsoft.com/office/drawing/2014/main" id="{4815D56F-4164-AD2C-C69B-D9F1A41086A9}"/>
              </a:ext>
            </a:extLst>
          </p:cNvPr>
          <p:cNvSpPr/>
          <p:nvPr/>
        </p:nvSpPr>
        <p:spPr>
          <a:xfrm>
            <a:off x="9716399" y="6143891"/>
            <a:ext cx="685800" cy="490354"/>
          </a:xfrm>
          <a:prstGeom prst="downArrow">
            <a:avLst/>
          </a:prstGeom>
          <a:solidFill>
            <a:srgbClr val="D02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9D0C58E9-6CDB-8F0C-BC91-2CB2A42994B8}"/>
              </a:ext>
            </a:extLst>
          </p:cNvPr>
          <p:cNvSpPr/>
          <p:nvPr/>
        </p:nvSpPr>
        <p:spPr>
          <a:xfrm>
            <a:off x="6518698" y="6007881"/>
            <a:ext cx="685800" cy="490354"/>
          </a:xfrm>
          <a:prstGeom prst="downArrow">
            <a:avLst/>
          </a:prstGeom>
          <a:solidFill>
            <a:srgbClr val="D0200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27CDE25-26F8-3AD8-B369-45FB7571816B}"/>
              </a:ext>
            </a:extLst>
          </p:cNvPr>
          <p:cNvSpPr txBox="1"/>
          <p:nvPr/>
        </p:nvSpPr>
        <p:spPr>
          <a:xfrm>
            <a:off x="2057403" y="5753100"/>
            <a:ext cx="11582397" cy="307777"/>
          </a:xfrm>
          <a:prstGeom prst="rect">
            <a:avLst/>
          </a:prstGeom>
          <a:solidFill>
            <a:schemeClr val="tx1"/>
          </a:solidFill>
        </p:spPr>
        <p:txBody>
          <a:bodyPr wrap="square" rtlCol="0">
            <a:spAutoFit/>
          </a:bodyPr>
          <a:lstStyle/>
          <a:p>
            <a:r>
              <a:rPr lang="en-US" sz="1400" dirty="0">
                <a:solidFill>
                  <a:schemeClr val="bg1"/>
                </a:solidFill>
              </a:rPr>
              <a:t>Note : Field work in Quarter 3  2025 was not conducted so data is not available. For methodology please visit methodology section towards end of the report</a:t>
            </a:r>
          </a:p>
        </p:txBody>
      </p:sp>
    </p:spTree>
    <p:extLst>
      <p:ext uri="{BB962C8B-B14F-4D97-AF65-F5344CB8AC3E}">
        <p14:creationId xmlns:p14="http://schemas.microsoft.com/office/powerpoint/2010/main" val="1546467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1" y="-176463"/>
            <a:ext cx="18288001" cy="1893544"/>
          </a:xfrm>
          <a:prstGeom prst="rect">
            <a:avLst/>
          </a:prstGeom>
          <a:solidFill>
            <a:schemeClr val="accent1">
              <a:lumMod val="50000"/>
            </a:schemeClr>
          </a:solidFill>
        </p:spPr>
        <p:txBody>
          <a:bodyPr/>
          <a:lstStyle/>
          <a:p>
            <a:endParaRPr lang="en-US"/>
          </a:p>
        </p:txBody>
      </p:sp>
      <p:graphicFrame>
        <p:nvGraphicFramePr>
          <p:cNvPr id="15" name="Chart 14">
            <a:extLst>
              <a:ext uri="{FF2B5EF4-FFF2-40B4-BE49-F238E27FC236}">
                <a16:creationId xmlns:a16="http://schemas.microsoft.com/office/drawing/2014/main" id="{71790B1E-E49D-6C49-8255-2D60B634A9AD}"/>
              </a:ext>
            </a:extLst>
          </p:cNvPr>
          <p:cNvGraphicFramePr/>
          <p:nvPr>
            <p:extLst>
              <p:ext uri="{D42A27DB-BD31-4B8C-83A1-F6EECF244321}">
                <p14:modId xmlns:p14="http://schemas.microsoft.com/office/powerpoint/2010/main" val="702461591"/>
              </p:ext>
            </p:extLst>
          </p:nvPr>
        </p:nvGraphicFramePr>
        <p:xfrm>
          <a:off x="3849576" y="5967765"/>
          <a:ext cx="10633624" cy="3640823"/>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1A579FFC-75B2-2A4A-A349-A54A31E6541A}"/>
              </a:ext>
            </a:extLst>
          </p:cNvPr>
          <p:cNvSpPr txBox="1"/>
          <p:nvPr/>
        </p:nvSpPr>
        <p:spPr>
          <a:xfrm>
            <a:off x="649906" y="-106854"/>
            <a:ext cx="17152818" cy="113877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Topic 3 :</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dirty="0">
                <a:solidFill>
                  <a:schemeClr val="bg1"/>
                </a:solidFill>
                <a:latin typeface="Calibri" panose="020F0502020204030204" pitchFamily="34" charset="0"/>
                <a:cs typeface="Times New Roman" panose="02020603050405020304" pitchFamily="18" charset="0"/>
              </a:rPr>
              <a:t>In Q4 2025, 46% businesses say PMLN management of the economy is better than previous government (PTI). The figure is same as Q2 2025 and 5% better than Q4 2024 (around 12 months ago)</a:t>
            </a:r>
            <a:endParaRPr kumimoji="0" lang="en-US" sz="4400" b="0" i="0" u="none" strike="noStrike" kern="1200" cap="none" spc="0" normalizeH="0" baseline="0" noProof="0" dirty="0">
              <a:ln>
                <a:noFill/>
              </a:ln>
              <a:solidFill>
                <a:schemeClr val="bg1"/>
              </a:solidFill>
              <a:effectLst/>
              <a:uLnTx/>
              <a:uFillTx/>
              <a:latin typeface="Calibri Light" panose="020F0302020204030204"/>
              <a:ea typeface="+mn-ea"/>
              <a:cs typeface="+mn-cs"/>
            </a:endParaRPr>
          </a:p>
        </p:txBody>
      </p:sp>
      <p:sp>
        <p:nvSpPr>
          <p:cNvPr id="20" name="TextBox 11">
            <a:extLst>
              <a:ext uri="{FF2B5EF4-FFF2-40B4-BE49-F238E27FC236}">
                <a16:creationId xmlns:a16="http://schemas.microsoft.com/office/drawing/2014/main" id="{9459CC73-DC23-ED40-9701-569854205B29}"/>
              </a:ext>
            </a:extLst>
          </p:cNvPr>
          <p:cNvSpPr txBox="1"/>
          <p:nvPr/>
        </p:nvSpPr>
        <p:spPr>
          <a:xfrm>
            <a:off x="649906" y="1840819"/>
            <a:ext cx="17364873" cy="401520"/>
          </a:xfrm>
          <a:prstGeom prst="rect">
            <a:avLst/>
          </a:prstGeom>
        </p:spPr>
        <p:txBody>
          <a:bodyPr wrap="square" lIns="0" tIns="0" rIns="0" bIns="0" rtlCol="0" anchor="t">
            <a:spAutoFit/>
          </a:bodyPr>
          <a:lstStyle/>
          <a:p>
            <a:pPr marL="0" marR="0" lvl="0" indent="0" algn="ctr" defTabSz="457200" rtl="0" eaLnBrk="1" fontAlgn="auto" latinLnBrk="0" hangingPunct="1">
              <a:lnSpc>
                <a:spcPts val="3359"/>
              </a:lnSpc>
              <a:spcBef>
                <a:spcPts val="0"/>
              </a:spcBef>
              <a:spcAft>
                <a:spcPts val="0"/>
              </a:spcAft>
              <a:buClrTx/>
              <a:buSzTx/>
              <a:buFontTx/>
              <a:buNone/>
              <a:tabLst/>
              <a:defRPr/>
            </a:pPr>
            <a:r>
              <a:rPr kumimoji="0" lang="en-US" sz="2200" b="0" i="0" u="none" strike="noStrike" kern="1200" cap="none" spc="48" normalizeH="0" baseline="0" noProof="0" dirty="0">
                <a:ln>
                  <a:noFill/>
                </a:ln>
                <a:solidFill>
                  <a:prstClr val="black"/>
                </a:solidFill>
                <a:effectLst/>
                <a:uLnTx/>
                <a:uFillTx/>
                <a:latin typeface="Calibri Light" panose="020F0302020204030204"/>
                <a:ea typeface="+mn-ea"/>
                <a:cs typeface="+mn-cs"/>
              </a:rPr>
              <a:t>Question: Do you think PMLN government is better worse or same as previous government in managing the economy?</a:t>
            </a:r>
          </a:p>
        </p:txBody>
      </p:sp>
      <p:pic>
        <p:nvPicPr>
          <p:cNvPr id="22" name="Picture 21" descr="A close up of a sign&#10;&#10;Description automatically generated">
            <a:extLst>
              <a:ext uri="{FF2B5EF4-FFF2-40B4-BE49-F238E27FC236}">
                <a16:creationId xmlns:a16="http://schemas.microsoft.com/office/drawing/2014/main" id="{1F1B5F2C-3548-9F4D-AFE9-F8B037F524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23" name="Picture 22">
            <a:extLst>
              <a:ext uri="{FF2B5EF4-FFF2-40B4-BE49-F238E27FC236}">
                <a16:creationId xmlns:a16="http://schemas.microsoft.com/office/drawing/2014/main" id="{539B8FD2-A326-EA4C-88FC-5550E50B6B57}"/>
              </a:ext>
            </a:extLst>
          </p:cNvPr>
          <p:cNvPicPr/>
          <p:nvPr/>
        </p:nvPicPr>
        <p:blipFill>
          <a:blip r:embed="rId6"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24" name="Slide Number Placeholder 23">
            <a:extLst>
              <a:ext uri="{FF2B5EF4-FFF2-40B4-BE49-F238E27FC236}">
                <a16:creationId xmlns:a16="http://schemas.microsoft.com/office/drawing/2014/main" id="{EFAB5B53-052C-9740-A9AB-9F930BDEB63D}"/>
              </a:ext>
            </a:extLst>
          </p:cNvPr>
          <p:cNvSpPr>
            <a:spLocks noGrp="1"/>
          </p:cNvSpPr>
          <p:nvPr>
            <p:ph type="sldNum" sz="quarter" idx="12"/>
          </p:nvPr>
        </p:nvSpPr>
        <p:spPr>
          <a:xfrm>
            <a:off x="12680469" y="9614860"/>
            <a:ext cx="4114800" cy="5476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28" name="Straight Connector 27">
            <a:extLst>
              <a:ext uri="{FF2B5EF4-FFF2-40B4-BE49-F238E27FC236}">
                <a16:creationId xmlns:a16="http://schemas.microsoft.com/office/drawing/2014/main" id="{482CF59E-E0C4-9640-B4DF-46E70BF860FC}"/>
              </a:ext>
            </a:extLst>
          </p:cNvPr>
          <p:cNvCxnSpPr>
            <a:cxnSpLocks/>
          </p:cNvCxnSpPr>
          <p:nvPr/>
        </p:nvCxnSpPr>
        <p:spPr>
          <a:xfrm>
            <a:off x="3937577" y="5765695"/>
            <a:ext cx="1045762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1" name="Chart 20">
            <a:extLst>
              <a:ext uri="{FF2B5EF4-FFF2-40B4-BE49-F238E27FC236}">
                <a16:creationId xmlns:a16="http://schemas.microsoft.com/office/drawing/2014/main" id="{80A39B0D-28DC-4EDE-9A43-ADA43443D30B}"/>
              </a:ext>
            </a:extLst>
          </p:cNvPr>
          <p:cNvGraphicFramePr/>
          <p:nvPr>
            <p:extLst>
              <p:ext uri="{D42A27DB-BD31-4B8C-83A1-F6EECF244321}">
                <p14:modId xmlns:p14="http://schemas.microsoft.com/office/powerpoint/2010/main" val="874280542"/>
              </p:ext>
            </p:extLst>
          </p:nvPr>
        </p:nvGraphicFramePr>
        <p:xfrm>
          <a:off x="3909504" y="2438237"/>
          <a:ext cx="10633623" cy="3112053"/>
        </p:xfrm>
        <a:graphic>
          <a:graphicData uri="http://schemas.openxmlformats.org/drawingml/2006/chart">
            <c:chart xmlns:c="http://schemas.openxmlformats.org/drawingml/2006/chart" xmlns:r="http://schemas.openxmlformats.org/officeDocument/2006/relationships" r:id="rId7"/>
          </a:graphicData>
        </a:graphic>
      </p:graphicFrame>
      <p:sp>
        <p:nvSpPr>
          <p:cNvPr id="2" name="TextBox 1">
            <a:extLst>
              <a:ext uri="{FF2B5EF4-FFF2-40B4-BE49-F238E27FC236}">
                <a16:creationId xmlns:a16="http://schemas.microsoft.com/office/drawing/2014/main" id="{85266184-FEB0-E6D9-7F00-69D06D1D1FA6}"/>
              </a:ext>
            </a:extLst>
          </p:cNvPr>
          <p:cNvSpPr txBox="1"/>
          <p:nvPr/>
        </p:nvSpPr>
        <p:spPr>
          <a:xfrm>
            <a:off x="4038600" y="9823994"/>
            <a:ext cx="9889585" cy="338554"/>
          </a:xfrm>
          <a:prstGeom prst="rect">
            <a:avLst/>
          </a:prstGeom>
          <a:noFill/>
        </p:spPr>
        <p:txBody>
          <a:bodyPr wrap="square" rtlCol="0">
            <a:spAutoFit/>
          </a:bodyPr>
          <a:lstStyle/>
          <a:p>
            <a:pPr algn="ctr"/>
            <a:r>
              <a:rPr lang="en-US" sz="1600" i="1" dirty="0">
                <a:solidFill>
                  <a:schemeClr val="bg1">
                    <a:lumMod val="10000"/>
                  </a:schemeClr>
                </a:solidFill>
              </a:rPr>
              <a:t>Source: Gallup Pakistan Business Confidence Survey with N 571 businesses in Pakistan (Report 16, Quarter 4 2025) </a:t>
            </a:r>
            <a:endParaRPr lang="en-GB" sz="1600" i="1" dirty="0">
              <a:solidFill>
                <a:schemeClr val="bg1">
                  <a:lumMod val="10000"/>
                </a:schemeClr>
              </a:solidFill>
            </a:endParaRPr>
          </a:p>
        </p:txBody>
      </p:sp>
      <p:sp>
        <p:nvSpPr>
          <p:cNvPr id="3" name="TextBox 2">
            <a:extLst>
              <a:ext uri="{FF2B5EF4-FFF2-40B4-BE49-F238E27FC236}">
                <a16:creationId xmlns:a16="http://schemas.microsoft.com/office/drawing/2014/main" id="{9C3C2BC0-D6E1-1C04-ED53-515077F8B230}"/>
              </a:ext>
            </a:extLst>
          </p:cNvPr>
          <p:cNvSpPr txBox="1"/>
          <p:nvPr/>
        </p:nvSpPr>
        <p:spPr>
          <a:xfrm>
            <a:off x="673970" y="7527292"/>
            <a:ext cx="2362200" cy="1708160"/>
          </a:xfrm>
          <a:prstGeom prst="rect">
            <a:avLst/>
          </a:prstGeom>
          <a:noFill/>
        </p:spPr>
        <p:txBody>
          <a:bodyPr wrap="square" rtlCol="0">
            <a:spAutoFit/>
          </a:bodyPr>
          <a:lstStyle/>
          <a:p>
            <a:pPr algn="just"/>
            <a:r>
              <a:rPr lang="en-US" sz="1500" b="1" dirty="0">
                <a:solidFill>
                  <a:schemeClr val="bg1">
                    <a:lumMod val="10000"/>
                  </a:schemeClr>
                </a:solidFill>
              </a:rPr>
              <a:t>DISCLAIMER: </a:t>
            </a:r>
            <a:r>
              <a:rPr lang="en-US" sz="1500" dirty="0">
                <a:effectLst/>
                <a:latin typeface="+mj-lt"/>
              </a:rPr>
              <a:t>Error margin for disaggregated results, for example, by business type is significantly higher than overall results so caution should be used in interpreting the results.</a:t>
            </a:r>
            <a:r>
              <a:rPr lang="en-US" sz="1500" i="1" dirty="0">
                <a:solidFill>
                  <a:schemeClr val="bg1">
                    <a:lumMod val="10000"/>
                  </a:schemeClr>
                </a:solidFill>
                <a:latin typeface="+mj-lt"/>
              </a:rPr>
              <a:t> </a:t>
            </a:r>
            <a:endParaRPr lang="en-GB" sz="1500" i="1" dirty="0">
              <a:solidFill>
                <a:schemeClr val="bg1">
                  <a:lumMod val="10000"/>
                </a:schemeClr>
              </a:solidFill>
              <a:latin typeface="+mj-lt"/>
            </a:endParaRPr>
          </a:p>
        </p:txBody>
      </p:sp>
      <p:sp>
        <p:nvSpPr>
          <p:cNvPr id="5" name="TextBox 4">
            <a:extLst>
              <a:ext uri="{FF2B5EF4-FFF2-40B4-BE49-F238E27FC236}">
                <a16:creationId xmlns:a16="http://schemas.microsoft.com/office/drawing/2014/main" id="{D2489BFD-052F-95E2-50CF-530203B070C1}"/>
              </a:ext>
            </a:extLst>
          </p:cNvPr>
          <p:cNvSpPr txBox="1"/>
          <p:nvPr/>
        </p:nvSpPr>
        <p:spPr>
          <a:xfrm>
            <a:off x="2057403" y="5676900"/>
            <a:ext cx="11582397" cy="307777"/>
          </a:xfrm>
          <a:prstGeom prst="rect">
            <a:avLst/>
          </a:prstGeom>
          <a:solidFill>
            <a:schemeClr val="tx1"/>
          </a:solidFill>
        </p:spPr>
        <p:txBody>
          <a:bodyPr wrap="square" rtlCol="0">
            <a:spAutoFit/>
          </a:bodyPr>
          <a:lstStyle/>
          <a:p>
            <a:r>
              <a:rPr lang="en-US" sz="1400" dirty="0">
                <a:solidFill>
                  <a:schemeClr val="bg1"/>
                </a:solidFill>
              </a:rPr>
              <a:t>Note : Field work in Quarter 3  2025 was not conducted so data is not available. For methodology please visit methodology section towards end of the report</a:t>
            </a:r>
          </a:p>
        </p:txBody>
      </p:sp>
    </p:spTree>
    <p:extLst>
      <p:ext uri="{BB962C8B-B14F-4D97-AF65-F5344CB8AC3E}">
        <p14:creationId xmlns:p14="http://schemas.microsoft.com/office/powerpoint/2010/main" val="3743966243"/>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CA35A7-6A85-F842-819A-F14D66B80DB6}"/>
              </a:ext>
            </a:extLst>
          </p:cNvPr>
          <p:cNvPicPr>
            <a:picLocks noChangeAspect="1"/>
          </p:cNvPicPr>
          <p:nvPr/>
        </p:nvPicPr>
        <p:blipFill rotWithShape="1">
          <a:blip r:embed="rId2">
            <a:alphaModFix amt="19999"/>
            <a:extLst>
              <a:ext uri="{28A0092B-C50C-407E-A947-70E740481C1C}">
                <a14:useLocalDpi xmlns:a14="http://schemas.microsoft.com/office/drawing/2010/main"/>
              </a:ext>
            </a:extLst>
          </a:blip>
          <a:srcRect/>
          <a:stretch/>
        </p:blipFill>
        <p:spPr>
          <a:xfrm>
            <a:off x="0" y="-106438"/>
            <a:ext cx="18440400" cy="10393438"/>
          </a:xfrm>
          <a:prstGeom prst="rect">
            <a:avLst/>
          </a:prstGeom>
          <a:solidFill>
            <a:schemeClr val="accent1">
              <a:lumMod val="50000"/>
            </a:schemeClr>
          </a:solidFill>
        </p:spPr>
      </p:pic>
      <p:grpSp>
        <p:nvGrpSpPr>
          <p:cNvPr id="3" name="Group 6">
            <a:extLst>
              <a:ext uri="{FF2B5EF4-FFF2-40B4-BE49-F238E27FC236}">
                <a16:creationId xmlns:a16="http://schemas.microsoft.com/office/drawing/2014/main" id="{2E055276-23D4-714B-8652-12BFA6EBA6C3}"/>
              </a:ext>
            </a:extLst>
          </p:cNvPr>
          <p:cNvGrpSpPr>
            <a:grpSpLocks noChangeAspect="1"/>
          </p:cNvGrpSpPr>
          <p:nvPr/>
        </p:nvGrpSpPr>
        <p:grpSpPr>
          <a:xfrm>
            <a:off x="1600200" y="7564457"/>
            <a:ext cx="3043562" cy="447304"/>
            <a:chOff x="0" y="0"/>
            <a:chExt cx="2449487" cy="359994"/>
          </a:xfrm>
        </p:grpSpPr>
        <p:sp>
          <p:nvSpPr>
            <p:cNvPr id="4" name="Freeform 7">
              <a:extLst>
                <a:ext uri="{FF2B5EF4-FFF2-40B4-BE49-F238E27FC236}">
                  <a16:creationId xmlns:a16="http://schemas.microsoft.com/office/drawing/2014/main" id="{5D071AD6-AE96-4540-A27E-8AE37A497896}"/>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sp>
        <p:nvSpPr>
          <p:cNvPr id="6" name="TextBox 11">
            <a:extLst>
              <a:ext uri="{FF2B5EF4-FFF2-40B4-BE49-F238E27FC236}">
                <a16:creationId xmlns:a16="http://schemas.microsoft.com/office/drawing/2014/main" id="{6A1A1579-8746-EA41-AA2A-09E7E7994040}"/>
              </a:ext>
            </a:extLst>
          </p:cNvPr>
          <p:cNvSpPr txBox="1"/>
          <p:nvPr/>
        </p:nvSpPr>
        <p:spPr>
          <a:xfrm>
            <a:off x="2895600" y="3440063"/>
            <a:ext cx="13182600" cy="2053639"/>
          </a:xfrm>
          <a:prstGeom prst="rect">
            <a:avLst/>
          </a:prstGeom>
          <a:solidFill>
            <a:schemeClr val="accent1">
              <a:lumMod val="50000"/>
            </a:schemeClr>
          </a:solidFill>
        </p:spPr>
        <p:txBody>
          <a:bodyPr wrap="square" lIns="0" tIns="0" rIns="0" bIns="0" rtlCol="0" anchor="t">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43E00"/>
                </a:solidFill>
                <a:effectLst/>
                <a:uLnTx/>
                <a:uFillTx/>
                <a:latin typeface="Calibri Light" panose="020F0302020204030204"/>
                <a:ea typeface="+mn-ea"/>
                <a:cs typeface="+mn-cs"/>
              </a:rPr>
              <a:t>Methodology and Sample Profile</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n-ea"/>
                <a:cs typeface="+mn-cs"/>
              </a:rPr>
              <a:t>GALLUP PAKISTAN BUSINESS CONFIDENCE INDEX IN PAKISTAN</a:t>
            </a:r>
          </a:p>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7" name="Group 6">
            <a:extLst>
              <a:ext uri="{FF2B5EF4-FFF2-40B4-BE49-F238E27FC236}">
                <a16:creationId xmlns:a16="http://schemas.microsoft.com/office/drawing/2014/main" id="{ECF24D6F-11D2-1844-874A-3B2401CB8610}"/>
              </a:ext>
            </a:extLst>
          </p:cNvPr>
          <p:cNvGrpSpPr>
            <a:grpSpLocks noChangeAspect="1"/>
          </p:cNvGrpSpPr>
          <p:nvPr/>
        </p:nvGrpSpPr>
        <p:grpSpPr>
          <a:xfrm>
            <a:off x="14645499" y="1935202"/>
            <a:ext cx="3043562" cy="447304"/>
            <a:chOff x="0" y="0"/>
            <a:chExt cx="2449487" cy="359994"/>
          </a:xfrm>
        </p:grpSpPr>
        <p:sp>
          <p:nvSpPr>
            <p:cNvPr id="8" name="Freeform 7">
              <a:extLst>
                <a:ext uri="{FF2B5EF4-FFF2-40B4-BE49-F238E27FC236}">
                  <a16:creationId xmlns:a16="http://schemas.microsoft.com/office/drawing/2014/main" id="{EBB4E1E9-DBAB-F047-AABC-7272F5C7686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grpSp>
        <p:nvGrpSpPr>
          <p:cNvPr id="9" name="Group 8">
            <a:extLst>
              <a:ext uri="{FF2B5EF4-FFF2-40B4-BE49-F238E27FC236}">
                <a16:creationId xmlns:a16="http://schemas.microsoft.com/office/drawing/2014/main" id="{954EC450-7A6B-754F-B414-40464FD97D65}"/>
              </a:ext>
            </a:extLst>
          </p:cNvPr>
          <p:cNvGrpSpPr/>
          <p:nvPr/>
        </p:nvGrpSpPr>
        <p:grpSpPr>
          <a:xfrm>
            <a:off x="6602153" y="7353300"/>
            <a:ext cx="5236093" cy="1546629"/>
            <a:chOff x="4790365" y="4514476"/>
            <a:chExt cx="2503964" cy="738648"/>
          </a:xfrm>
        </p:grpSpPr>
        <p:pic>
          <p:nvPicPr>
            <p:cNvPr id="10" name="Picture 9" descr="A close up of a sign&#10;&#10;Description automatically generated">
              <a:extLst>
                <a:ext uri="{FF2B5EF4-FFF2-40B4-BE49-F238E27FC236}">
                  <a16:creationId xmlns:a16="http://schemas.microsoft.com/office/drawing/2014/main" id="{D6316090-23AE-E64E-BC39-25FEF4D115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777" y="4547187"/>
              <a:ext cx="1357552" cy="673227"/>
            </a:xfrm>
            <a:prstGeom prst="rect">
              <a:avLst/>
            </a:prstGeom>
          </p:spPr>
        </p:pic>
        <p:pic>
          <p:nvPicPr>
            <p:cNvPr id="11" name="Picture 10">
              <a:extLst>
                <a:ext uri="{FF2B5EF4-FFF2-40B4-BE49-F238E27FC236}">
                  <a16:creationId xmlns:a16="http://schemas.microsoft.com/office/drawing/2014/main" id="{E4492450-B145-4C4E-931C-E8B1BC101321}"/>
                </a:ext>
              </a:extLst>
            </p:cNvPr>
            <p:cNvPicPr/>
            <p:nvPr/>
          </p:nvPicPr>
          <p:blipFill>
            <a:blip r:embed="rId4">
              <a:extLst>
                <a:ext uri="{28A0092B-C50C-407E-A947-70E740481C1C}">
                  <a14:useLocalDpi xmlns:a14="http://schemas.microsoft.com/office/drawing/2010/main"/>
                </a:ext>
              </a:extLst>
            </a:blip>
            <a:srcRect/>
            <a:stretch/>
          </p:blipFill>
          <p:spPr bwMode="auto">
            <a:xfrm>
              <a:off x="4790365" y="4514476"/>
              <a:ext cx="738648" cy="738648"/>
            </a:xfrm>
            <a:prstGeom prst="rect">
              <a:avLst/>
            </a:prstGeom>
            <a:noFill/>
          </p:spPr>
        </p:pic>
      </p:grpSp>
      <p:grpSp>
        <p:nvGrpSpPr>
          <p:cNvPr id="18" name="Group 3">
            <a:extLst>
              <a:ext uri="{FF2B5EF4-FFF2-40B4-BE49-F238E27FC236}">
                <a16:creationId xmlns:a16="http://schemas.microsoft.com/office/drawing/2014/main" id="{7E1178E8-B9C7-2740-8354-57D44AC567E9}"/>
              </a:ext>
            </a:extLst>
          </p:cNvPr>
          <p:cNvGrpSpPr>
            <a:grpSpLocks noChangeAspect="1"/>
          </p:cNvGrpSpPr>
          <p:nvPr/>
        </p:nvGrpSpPr>
        <p:grpSpPr>
          <a:xfrm rot="-10800000">
            <a:off x="875505" y="7198140"/>
            <a:ext cx="3043562" cy="447304"/>
            <a:chOff x="0" y="0"/>
            <a:chExt cx="2449487" cy="359994"/>
          </a:xfrm>
        </p:grpSpPr>
        <p:sp>
          <p:nvSpPr>
            <p:cNvPr id="19" name="Freeform 4">
              <a:extLst>
                <a:ext uri="{FF2B5EF4-FFF2-40B4-BE49-F238E27FC236}">
                  <a16:creationId xmlns:a16="http://schemas.microsoft.com/office/drawing/2014/main" id="{5AB516AE-4622-5E42-8D84-B29013D6CF40}"/>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grpSp>
        <p:nvGrpSpPr>
          <p:cNvPr id="20" name="Group 3">
            <a:extLst>
              <a:ext uri="{FF2B5EF4-FFF2-40B4-BE49-F238E27FC236}">
                <a16:creationId xmlns:a16="http://schemas.microsoft.com/office/drawing/2014/main" id="{1FDE7B5E-7948-4045-8AEA-25DF73F8D561}"/>
              </a:ext>
            </a:extLst>
          </p:cNvPr>
          <p:cNvGrpSpPr>
            <a:grpSpLocks noChangeAspect="1"/>
          </p:cNvGrpSpPr>
          <p:nvPr/>
        </p:nvGrpSpPr>
        <p:grpSpPr>
          <a:xfrm rot="-10800000">
            <a:off x="13741360" y="2301519"/>
            <a:ext cx="3043562" cy="447304"/>
            <a:chOff x="0" y="0"/>
            <a:chExt cx="2449487" cy="359994"/>
          </a:xfrm>
        </p:grpSpPr>
        <p:sp>
          <p:nvSpPr>
            <p:cNvPr id="21" name="Freeform 4">
              <a:extLst>
                <a:ext uri="{FF2B5EF4-FFF2-40B4-BE49-F238E27FC236}">
                  <a16:creationId xmlns:a16="http://schemas.microsoft.com/office/drawing/2014/main" id="{8B4B6259-5678-4E47-B607-A484067696D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2" name="Slide Number Placeholder 11">
            <a:extLst>
              <a:ext uri="{FF2B5EF4-FFF2-40B4-BE49-F238E27FC236}">
                <a16:creationId xmlns:a16="http://schemas.microsoft.com/office/drawing/2014/main" id="{3E039520-5B70-D64C-B463-F1302CC26F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747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446809" y="-550718"/>
            <a:ext cx="19202400" cy="2223655"/>
          </a:xfrm>
          <a:prstGeom prst="rect">
            <a:avLst/>
          </a:prstGeom>
          <a:solidFill>
            <a:schemeClr val="accent1">
              <a:lumMod val="50000"/>
            </a:schemeClr>
          </a:solidFill>
        </p:spPr>
        <p:txBody>
          <a:bodyPr/>
          <a:lstStyle/>
          <a:p>
            <a:endParaRPr lang="en-US"/>
          </a:p>
        </p:txBody>
      </p:sp>
      <p:grpSp>
        <p:nvGrpSpPr>
          <p:cNvPr id="7" name="Group 7"/>
          <p:cNvGrpSpPr>
            <a:grpSpLocks noChangeAspect="1"/>
          </p:cNvGrpSpPr>
          <p:nvPr/>
        </p:nvGrpSpPr>
        <p:grpSpPr>
          <a:xfrm>
            <a:off x="15737519" y="1449284"/>
            <a:ext cx="3043562" cy="447304"/>
            <a:chOff x="0" y="0"/>
            <a:chExt cx="2449487" cy="359994"/>
          </a:xfrm>
        </p:grpSpPr>
        <p:sp>
          <p:nvSpPr>
            <p:cNvPr id="8" name="Freeform 8"/>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7" name="TextBox 16">
            <a:extLst>
              <a:ext uri="{FF2B5EF4-FFF2-40B4-BE49-F238E27FC236}">
                <a16:creationId xmlns:a16="http://schemas.microsoft.com/office/drawing/2014/main" id="{34E513D5-F47E-A84E-8BB2-906571B32ABD}"/>
              </a:ext>
            </a:extLst>
          </p:cNvPr>
          <p:cNvSpPr txBox="1"/>
          <p:nvPr/>
        </p:nvSpPr>
        <p:spPr>
          <a:xfrm>
            <a:off x="3786636" y="287307"/>
            <a:ext cx="115062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alibri Light" panose="020F0302020204030204"/>
                <a:ea typeface="+mn-ea"/>
                <a:cs typeface="+mn-cs"/>
              </a:rPr>
              <a:t>METHODOLOGY DETAILS </a:t>
            </a:r>
          </a:p>
        </p:txBody>
      </p:sp>
      <p:pic>
        <p:nvPicPr>
          <p:cNvPr id="18" name="Picture 17" descr="A close up of a sign&#10;&#10;Description automatically generated">
            <a:extLst>
              <a:ext uri="{FF2B5EF4-FFF2-40B4-BE49-F238E27FC236}">
                <a16:creationId xmlns:a16="http://schemas.microsoft.com/office/drawing/2014/main" id="{F04E717E-B52D-844B-BC84-4683AFB563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19" name="Picture 18">
            <a:extLst>
              <a:ext uri="{FF2B5EF4-FFF2-40B4-BE49-F238E27FC236}">
                <a16:creationId xmlns:a16="http://schemas.microsoft.com/office/drawing/2014/main" id="{1B8EC7B2-80C7-CE4B-BF94-8C3023BF76E4}"/>
              </a:ext>
            </a:extLst>
          </p:cNvPr>
          <p:cNvPicPr/>
          <p:nvPr/>
        </p:nvPicPr>
        <p:blipFill>
          <a:blip r:embed="rId4"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23" name="TextBox 22">
            <a:extLst>
              <a:ext uri="{FF2B5EF4-FFF2-40B4-BE49-F238E27FC236}">
                <a16:creationId xmlns:a16="http://schemas.microsoft.com/office/drawing/2014/main" id="{E03D5CE9-14E4-B34B-87E2-506393A33A0F}"/>
              </a:ext>
            </a:extLst>
          </p:cNvPr>
          <p:cNvSpPr txBox="1"/>
          <p:nvPr/>
        </p:nvSpPr>
        <p:spPr>
          <a:xfrm>
            <a:off x="10376018" y="2405902"/>
            <a:ext cx="579120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43E00"/>
                </a:solidFill>
                <a:effectLst/>
                <a:uLnTx/>
                <a:uFillTx/>
                <a:latin typeface="Calibri" panose="020F0502020204030204"/>
                <a:ea typeface="+mn-ea"/>
                <a:cs typeface="+mn-cs"/>
              </a:rPr>
              <a:t>Sample Profile of Businesses which were interviewed</a:t>
            </a:r>
          </a:p>
        </p:txBody>
      </p:sp>
      <p:sp>
        <p:nvSpPr>
          <p:cNvPr id="2" name="Slide Number Placeholder 1">
            <a:extLst>
              <a:ext uri="{FF2B5EF4-FFF2-40B4-BE49-F238E27FC236}">
                <a16:creationId xmlns:a16="http://schemas.microsoft.com/office/drawing/2014/main" id="{FE42B653-DA33-1F4F-9035-C9EB49A82922}"/>
              </a:ext>
            </a:extLst>
          </p:cNvPr>
          <p:cNvSpPr>
            <a:spLocks noGrp="1"/>
          </p:cNvSpPr>
          <p:nvPr>
            <p:ph type="sldNum" sz="quarter" idx="12"/>
          </p:nvPr>
        </p:nvSpPr>
        <p:spPr>
          <a:xfrm>
            <a:off x="12649200" y="9571269"/>
            <a:ext cx="4114800" cy="5476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BFF5CDC8-D03A-4A52-B016-320EDE54F634}"/>
              </a:ext>
            </a:extLst>
          </p:cNvPr>
          <p:cNvSpPr txBox="1"/>
          <p:nvPr/>
        </p:nvSpPr>
        <p:spPr>
          <a:xfrm>
            <a:off x="759426" y="2306861"/>
            <a:ext cx="7579681" cy="68018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Sample Size: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N=571 businesses across Pakistan. Gallup Pakistan maintains a directory of over 400,000 businesses in Pakistan from which a random probability sample was drawn. The Directory has majority which can be classified as small and medium enterprises but also has large businesses as well. The proportion of businesses by size is similar to how the Economic Census 2023 distribution is . This is also true for profile of businesses by sector and geography (i</a:t>
            </a:r>
            <a:r>
              <a:rPr lang="en-US" dirty="0">
                <a:solidFill>
                  <a:srgbClr val="44546A">
                    <a:lumMod val="50000"/>
                  </a:srgbClr>
                </a:solidFill>
                <a:latin typeface="Calibri" panose="020F0502020204030204"/>
              </a:rPr>
              <a:t>.e Gallup directory is very representative of business community as measured by Economic Census 2023)</a:t>
            </a:r>
            <a:endParaRPr kumimoji="0" lang="en-US"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Method of Interview: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Phone surveys</a:t>
            </a:r>
            <a:br>
              <a:rPr kumimoji="0" lang="en-US"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br>
            <a:r>
              <a:rPr kumimoji="0" lang="en-US"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Field Dates: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44546A">
                    <a:lumMod val="50000"/>
                  </a:srgbClr>
                </a:solidFill>
                <a:latin typeface="Calibri" panose="020F0502020204030204"/>
              </a:rPr>
              <a:t>22</a:t>
            </a:r>
            <a:r>
              <a:rPr lang="en-US" b="1" baseline="30000" dirty="0">
                <a:solidFill>
                  <a:srgbClr val="44546A">
                    <a:lumMod val="50000"/>
                  </a:srgbClr>
                </a:solidFill>
                <a:latin typeface="Calibri" panose="020F0502020204030204"/>
              </a:rPr>
              <a:t>nd</a:t>
            </a:r>
            <a:r>
              <a:rPr lang="en-US" b="1" dirty="0">
                <a:solidFill>
                  <a:srgbClr val="44546A">
                    <a:lumMod val="50000"/>
                  </a:srgbClr>
                </a:solidFill>
                <a:latin typeface="Calibri" panose="020F0502020204030204"/>
              </a:rPr>
              <a:t> October 2025  - 25</a:t>
            </a:r>
            <a:r>
              <a:rPr lang="en-US" b="1" baseline="30000" dirty="0">
                <a:solidFill>
                  <a:srgbClr val="44546A">
                    <a:lumMod val="50000"/>
                  </a:srgbClr>
                </a:solidFill>
                <a:latin typeface="Calibri" panose="020F0502020204030204"/>
              </a:rPr>
              <a:t>th</a:t>
            </a:r>
            <a:r>
              <a:rPr lang="en-US" b="1" dirty="0">
                <a:solidFill>
                  <a:srgbClr val="44546A">
                    <a:lumMod val="50000"/>
                  </a:srgbClr>
                </a:solidFill>
                <a:latin typeface="Calibri" panose="020F0502020204030204"/>
              </a:rPr>
              <a:t> October 2025</a:t>
            </a:r>
            <a:br>
              <a:rPr kumimoji="0" lang="en-US"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br>
            <a:r>
              <a:rPr kumimoji="0" lang="en-US"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Field Agency: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Gallup Pakistan </a:t>
            </a:r>
            <a:r>
              <a:rPr kumimoji="0" lang="en-US" b="0" i="1"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(established since 1980 and member of Gallup International- </a:t>
            </a:r>
            <a:r>
              <a:rPr kumimoji="0" lang="en-US" b="0" i="1" u="none" strike="noStrike" kern="1200" cap="none" spc="0" normalizeH="0" baseline="0" noProof="0" dirty="0">
                <a:ln>
                  <a:noFill/>
                </a:ln>
                <a:solidFill>
                  <a:srgbClr val="44546A">
                    <a:lumMod val="50000"/>
                  </a:srgb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www.gallup.com.pk</a:t>
            </a:r>
            <a:r>
              <a:rPr kumimoji="0" lang="en-US" b="0" i="1"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For more information on methodology please write to: amnah.imtiaz@gallup.com.pk</a:t>
            </a:r>
            <a:br>
              <a:rPr kumimoji="0" lang="en-US" sz="14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br>
            <a:endParaRPr kumimoji="0" lang="en-US" sz="14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Please note that the figures have been rounded off to the nearest whole for the sake of comprehension.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DISCLAIMER :</a:t>
            </a:r>
            <a:r>
              <a:rPr kumimoji="0" lang="en-US" sz="14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 This is an internally funded study by Gallup Pakistan without relying on an outside source. Although maximum care has been taken but we do not take any responsibility of error or omission. We urge care and precaution in using the statistics reported here. Gallup Pakistan is not responsible for any gain or loss arising out of the use of statistics reported here.</a:t>
            </a:r>
          </a:p>
        </p:txBody>
      </p:sp>
      <p:sp>
        <p:nvSpPr>
          <p:cNvPr id="4" name="TextBox 3">
            <a:extLst>
              <a:ext uri="{FF2B5EF4-FFF2-40B4-BE49-F238E27FC236}">
                <a16:creationId xmlns:a16="http://schemas.microsoft.com/office/drawing/2014/main" id="{CF77C38F-65F9-834F-3596-6448BCDA7FFE}"/>
              </a:ext>
            </a:extLst>
          </p:cNvPr>
          <p:cNvSpPr txBox="1"/>
          <p:nvPr/>
        </p:nvSpPr>
        <p:spPr>
          <a:xfrm>
            <a:off x="4199207" y="9879541"/>
            <a:ext cx="9889585" cy="338554"/>
          </a:xfrm>
          <a:prstGeom prst="rect">
            <a:avLst/>
          </a:prstGeom>
          <a:noFill/>
        </p:spPr>
        <p:txBody>
          <a:bodyPr wrap="square" rtlCol="0">
            <a:spAutoFit/>
          </a:bodyPr>
          <a:lstStyle/>
          <a:p>
            <a:pPr algn="ctr"/>
            <a:r>
              <a:rPr lang="en-US" sz="1600" i="1" dirty="0">
                <a:solidFill>
                  <a:schemeClr val="bg1">
                    <a:lumMod val="10000"/>
                  </a:schemeClr>
                </a:solidFill>
              </a:rPr>
              <a:t>Source: Gallup Pakistan Business Confidence Survey with N 571 businesses in Pakistan (Report 16, Quarter 4 2025) </a:t>
            </a:r>
            <a:endParaRPr lang="en-GB" sz="1600" i="1" dirty="0">
              <a:solidFill>
                <a:schemeClr val="bg1">
                  <a:lumMod val="10000"/>
                </a:schemeClr>
              </a:solidFill>
            </a:endParaRPr>
          </a:p>
        </p:txBody>
      </p:sp>
      <p:graphicFrame>
        <p:nvGraphicFramePr>
          <p:cNvPr id="3" name="Table 14">
            <a:extLst>
              <a:ext uri="{FF2B5EF4-FFF2-40B4-BE49-F238E27FC236}">
                <a16:creationId xmlns:a16="http://schemas.microsoft.com/office/drawing/2014/main" id="{2C001367-BD46-92E0-E475-D0E37B5D88D3}"/>
              </a:ext>
            </a:extLst>
          </p:cNvPr>
          <p:cNvGraphicFramePr>
            <a:graphicFrameLocks noGrp="1"/>
          </p:cNvGraphicFramePr>
          <p:nvPr>
            <p:extLst>
              <p:ext uri="{D42A27DB-BD31-4B8C-83A1-F6EECF244321}">
                <p14:modId xmlns:p14="http://schemas.microsoft.com/office/powerpoint/2010/main" val="915070114"/>
              </p:ext>
            </p:extLst>
          </p:nvPr>
        </p:nvGraphicFramePr>
        <p:xfrm>
          <a:off x="9924313" y="3643010"/>
          <a:ext cx="6159383" cy="2829370"/>
        </p:xfrm>
        <a:graphic>
          <a:graphicData uri="http://schemas.openxmlformats.org/drawingml/2006/table">
            <a:tbl>
              <a:tblPr firstRow="1" bandRow="1">
                <a:tableStyleId>{ED083AE6-46FA-4A59-8FB0-9F97EB10719F}</a:tableStyleId>
              </a:tblPr>
              <a:tblGrid>
                <a:gridCol w="3079691">
                  <a:extLst>
                    <a:ext uri="{9D8B030D-6E8A-4147-A177-3AD203B41FA5}">
                      <a16:colId xmlns:a16="http://schemas.microsoft.com/office/drawing/2014/main" val="3611791702"/>
                    </a:ext>
                  </a:extLst>
                </a:gridCol>
                <a:gridCol w="2425583">
                  <a:extLst>
                    <a:ext uri="{9D8B030D-6E8A-4147-A177-3AD203B41FA5}">
                      <a16:colId xmlns:a16="http://schemas.microsoft.com/office/drawing/2014/main" val="798717070"/>
                    </a:ext>
                  </a:extLst>
                </a:gridCol>
                <a:gridCol w="654109">
                  <a:extLst>
                    <a:ext uri="{9D8B030D-6E8A-4147-A177-3AD203B41FA5}">
                      <a16:colId xmlns:a16="http://schemas.microsoft.com/office/drawing/2014/main" val="2414601844"/>
                    </a:ext>
                  </a:extLst>
                </a:gridCol>
              </a:tblGrid>
              <a:tr h="565874">
                <a:tc rowSpan="5">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n-ea"/>
                          <a:cs typeface="+mn-cs"/>
                        </a:rPr>
                        <a:t>BUSINESS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0" dirty="0"/>
                        <a:t>Manufacturing</a:t>
                      </a:r>
                      <a:endParaRPr lang="en-US" sz="2000" b="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b="0" dirty="0"/>
                        <a:t>7%</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01001807"/>
                  </a:ext>
                </a:extLst>
              </a:tr>
              <a:tr h="565874">
                <a:tc vMerge="1">
                  <a:txBody>
                    <a:bodyPr/>
                    <a:lstStyle/>
                    <a:p>
                      <a:endParaRPr lang="en-US"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US" sz="1800" dirty="0"/>
                        <a:t>Services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dirty="0"/>
                        <a:t>35%</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9068401"/>
                  </a:ext>
                </a:extLst>
              </a:tr>
              <a:tr h="565874">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US" sz="1800" dirty="0"/>
                        <a:t>Trade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dirty="0"/>
                        <a:t>4%</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2203652"/>
                  </a:ext>
                </a:extLst>
              </a:tr>
              <a:tr h="565874">
                <a:tc v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rtl="0"/>
                      <a:r>
                        <a:rPr lang="en-US" sz="1800" dirty="0"/>
                        <a:t>Others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dirty="0"/>
                        <a:t>53%</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6065778"/>
                  </a:ext>
                </a:extLst>
              </a:tr>
              <a:tr h="565874">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dirty="0"/>
                        <a:t>No response</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800" dirty="0"/>
                        <a:t>1%</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8160404"/>
                  </a:ext>
                </a:extLst>
              </a:tr>
            </a:tbl>
          </a:graphicData>
        </a:graphic>
      </p:graphicFrame>
      <p:sp>
        <p:nvSpPr>
          <p:cNvPr id="5" name="TextBox 4">
            <a:extLst>
              <a:ext uri="{FF2B5EF4-FFF2-40B4-BE49-F238E27FC236}">
                <a16:creationId xmlns:a16="http://schemas.microsoft.com/office/drawing/2014/main" id="{9B5BC67B-3E04-F679-B6A6-7DD271D034CE}"/>
              </a:ext>
            </a:extLst>
          </p:cNvPr>
          <p:cNvSpPr txBox="1"/>
          <p:nvPr/>
        </p:nvSpPr>
        <p:spPr>
          <a:xfrm>
            <a:off x="9924313" y="6972300"/>
            <a:ext cx="6159383" cy="1754326"/>
          </a:xfrm>
          <a:prstGeom prst="rect">
            <a:avLst/>
          </a:prstGeom>
          <a:noFill/>
        </p:spPr>
        <p:txBody>
          <a:bodyPr wrap="square" rtlCol="0">
            <a:spAutoFit/>
          </a:bodyPr>
          <a:lstStyle/>
          <a:p>
            <a:r>
              <a:rPr lang="en-US" dirty="0">
                <a:solidFill>
                  <a:srgbClr val="FF0000"/>
                </a:solidFill>
              </a:rPr>
              <a:t>Expected error margin for this study is around 3-4 % at 95% Confidence Interval. The error margin is higher when disaggregation by sector is done.  Similarly when comparing different waves of survey , error margin is higher than when only one wave results are compared. We therefore urge caution in interpreting improvement or deterioration of data points.</a:t>
            </a:r>
          </a:p>
        </p:txBody>
      </p:sp>
      <p:sp>
        <p:nvSpPr>
          <p:cNvPr id="6" name="TextBox 5">
            <a:extLst>
              <a:ext uri="{FF2B5EF4-FFF2-40B4-BE49-F238E27FC236}">
                <a16:creationId xmlns:a16="http://schemas.microsoft.com/office/drawing/2014/main" id="{C89AE375-DC93-907F-CF03-99FF0CD393A1}"/>
              </a:ext>
            </a:extLst>
          </p:cNvPr>
          <p:cNvSpPr txBox="1"/>
          <p:nvPr/>
        </p:nvSpPr>
        <p:spPr>
          <a:xfrm>
            <a:off x="2743203" y="9486900"/>
            <a:ext cx="11582397" cy="307777"/>
          </a:xfrm>
          <a:prstGeom prst="rect">
            <a:avLst/>
          </a:prstGeom>
          <a:solidFill>
            <a:schemeClr val="tx1"/>
          </a:solidFill>
        </p:spPr>
        <p:txBody>
          <a:bodyPr wrap="square" rtlCol="0">
            <a:spAutoFit/>
          </a:bodyPr>
          <a:lstStyle/>
          <a:p>
            <a:r>
              <a:rPr lang="en-US" sz="1400" dirty="0">
                <a:solidFill>
                  <a:schemeClr val="bg1"/>
                </a:solidFill>
              </a:rPr>
              <a:t>Note : Field work in Quarter 3  2025 was not conducted so data is not available. For methodology please visit methodology section towards end of the report</a:t>
            </a:r>
          </a:p>
        </p:txBody>
      </p:sp>
    </p:spTree>
    <p:extLst>
      <p:ext uri="{BB962C8B-B14F-4D97-AF65-F5344CB8AC3E}">
        <p14:creationId xmlns:p14="http://schemas.microsoft.com/office/powerpoint/2010/main" val="3967762664"/>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1" y="0"/>
            <a:ext cx="18288001" cy="1672937"/>
          </a:xfrm>
          <a:prstGeom prst="rect">
            <a:avLst/>
          </a:prstGeom>
          <a:solidFill>
            <a:schemeClr val="accent1">
              <a:lumMod val="50000"/>
            </a:schemeClr>
          </a:solidFill>
        </p:spPr>
        <p:txBody>
          <a:bodyPr/>
          <a:lstStyle/>
          <a:p>
            <a:endParaRPr lang="en-US"/>
          </a:p>
        </p:txBody>
      </p:sp>
      <p:grpSp>
        <p:nvGrpSpPr>
          <p:cNvPr id="7" name="Group 7"/>
          <p:cNvGrpSpPr>
            <a:grpSpLocks noChangeAspect="1"/>
          </p:cNvGrpSpPr>
          <p:nvPr/>
        </p:nvGrpSpPr>
        <p:grpSpPr>
          <a:xfrm>
            <a:off x="16002000" y="1562100"/>
            <a:ext cx="2275935" cy="334488"/>
            <a:chOff x="0" y="0"/>
            <a:chExt cx="2449487" cy="359994"/>
          </a:xfrm>
        </p:grpSpPr>
        <p:sp>
          <p:nvSpPr>
            <p:cNvPr id="8" name="Freeform 8"/>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7" name="TextBox 16">
            <a:extLst>
              <a:ext uri="{FF2B5EF4-FFF2-40B4-BE49-F238E27FC236}">
                <a16:creationId xmlns:a16="http://schemas.microsoft.com/office/drawing/2014/main" id="{34E513D5-F47E-A84E-8BB2-906571B32ABD}"/>
              </a:ext>
            </a:extLst>
          </p:cNvPr>
          <p:cNvSpPr txBox="1"/>
          <p:nvPr/>
        </p:nvSpPr>
        <p:spPr>
          <a:xfrm>
            <a:off x="3390899" y="355541"/>
            <a:ext cx="115062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alibri Light" panose="020F0302020204030204"/>
                <a:ea typeface="+mn-ea"/>
                <a:cs typeface="+mn-cs"/>
              </a:rPr>
              <a:t>METHODOLOGY DETAILS </a:t>
            </a:r>
          </a:p>
        </p:txBody>
      </p:sp>
      <p:pic>
        <p:nvPicPr>
          <p:cNvPr id="18" name="Picture 17" descr="A close up of a sign&#10;&#10;Description automatically generated">
            <a:extLst>
              <a:ext uri="{FF2B5EF4-FFF2-40B4-BE49-F238E27FC236}">
                <a16:creationId xmlns:a16="http://schemas.microsoft.com/office/drawing/2014/main" id="{F04E717E-B52D-844B-BC84-4683AFB563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19" name="Picture 18">
            <a:extLst>
              <a:ext uri="{FF2B5EF4-FFF2-40B4-BE49-F238E27FC236}">
                <a16:creationId xmlns:a16="http://schemas.microsoft.com/office/drawing/2014/main" id="{1B8EC7B2-80C7-CE4B-BF94-8C3023BF76E4}"/>
              </a:ext>
            </a:extLst>
          </p:cNvPr>
          <p:cNvPicPr/>
          <p:nvPr/>
        </p:nvPicPr>
        <p:blipFill>
          <a:blip r:embed="rId4"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2" name="Slide Number Placeholder 1">
            <a:extLst>
              <a:ext uri="{FF2B5EF4-FFF2-40B4-BE49-F238E27FC236}">
                <a16:creationId xmlns:a16="http://schemas.microsoft.com/office/drawing/2014/main" id="{FE42B653-DA33-1F4F-9035-C9EB49A82922}"/>
              </a:ext>
            </a:extLst>
          </p:cNvPr>
          <p:cNvSpPr>
            <a:spLocks noGrp="1"/>
          </p:cNvSpPr>
          <p:nvPr>
            <p:ph type="sldNum" sz="quarter" idx="12"/>
          </p:nvPr>
        </p:nvSpPr>
        <p:spPr>
          <a:xfrm>
            <a:off x="12649200" y="9571269"/>
            <a:ext cx="4114800" cy="5476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20A8371-D8FE-09FC-207E-7D7573FF9EBE}"/>
              </a:ext>
            </a:extLst>
          </p:cNvPr>
          <p:cNvSpPr txBox="1"/>
          <p:nvPr/>
        </p:nvSpPr>
        <p:spPr>
          <a:xfrm>
            <a:off x="5007514" y="9879541"/>
            <a:ext cx="9889585" cy="338554"/>
          </a:xfrm>
          <a:prstGeom prst="rect">
            <a:avLst/>
          </a:prstGeom>
          <a:noFill/>
        </p:spPr>
        <p:txBody>
          <a:bodyPr wrap="square" rtlCol="0">
            <a:spAutoFit/>
          </a:bodyPr>
          <a:lstStyle/>
          <a:p>
            <a:pPr algn="ctr"/>
            <a:r>
              <a:rPr lang="en-US" sz="1600" i="1" dirty="0">
                <a:solidFill>
                  <a:schemeClr val="bg1">
                    <a:lumMod val="10000"/>
                  </a:schemeClr>
                </a:solidFill>
              </a:rPr>
              <a:t>Source: Gallup Pakistan Business Confidence Survey with N 571 businesses in Pakistan (Report 16, Quarter 4 2025) </a:t>
            </a:r>
            <a:endParaRPr lang="en-GB" sz="1600" i="1" dirty="0">
              <a:solidFill>
                <a:schemeClr val="bg1">
                  <a:lumMod val="10000"/>
                </a:schemeClr>
              </a:solidFill>
            </a:endParaRPr>
          </a:p>
        </p:txBody>
      </p:sp>
      <p:sp>
        <p:nvSpPr>
          <p:cNvPr id="11" name="TextBox 10">
            <a:extLst>
              <a:ext uri="{FF2B5EF4-FFF2-40B4-BE49-F238E27FC236}">
                <a16:creationId xmlns:a16="http://schemas.microsoft.com/office/drawing/2014/main" id="{F868AFCD-B1F8-7DB5-9D82-169988E87F13}"/>
              </a:ext>
            </a:extLst>
          </p:cNvPr>
          <p:cNvSpPr txBox="1"/>
          <p:nvPr/>
        </p:nvSpPr>
        <p:spPr>
          <a:xfrm>
            <a:off x="7239000" y="1747391"/>
            <a:ext cx="8458200" cy="646331"/>
          </a:xfrm>
          <a:prstGeom prst="rect">
            <a:avLst/>
          </a:prstGeom>
          <a:noFill/>
        </p:spPr>
        <p:txBody>
          <a:bodyPr wrap="square" rtlCol="0">
            <a:spAutoFit/>
          </a:bodyPr>
          <a:lstStyle/>
          <a:p>
            <a:pPr algn="ctr"/>
            <a:r>
              <a:rPr lang="en-US" sz="3600" b="1" dirty="0"/>
              <a:t>Districts/Cities Covered in this survey</a:t>
            </a:r>
          </a:p>
        </p:txBody>
      </p:sp>
      <p:graphicFrame>
        <p:nvGraphicFramePr>
          <p:cNvPr id="5" name="Table 4">
            <a:extLst>
              <a:ext uri="{FF2B5EF4-FFF2-40B4-BE49-F238E27FC236}">
                <a16:creationId xmlns:a16="http://schemas.microsoft.com/office/drawing/2014/main" id="{0E74153E-03E1-B229-0733-2C7B916FB537}"/>
              </a:ext>
            </a:extLst>
          </p:cNvPr>
          <p:cNvGraphicFramePr>
            <a:graphicFrameLocks noGrp="1"/>
          </p:cNvGraphicFramePr>
          <p:nvPr>
            <p:extLst>
              <p:ext uri="{D42A27DB-BD31-4B8C-83A1-F6EECF244321}">
                <p14:modId xmlns:p14="http://schemas.microsoft.com/office/powerpoint/2010/main" val="171572445"/>
              </p:ext>
            </p:extLst>
          </p:nvPr>
        </p:nvGraphicFramePr>
        <p:xfrm>
          <a:off x="3863450" y="1906812"/>
          <a:ext cx="2748420" cy="7884888"/>
        </p:xfrm>
        <a:graphic>
          <a:graphicData uri="http://schemas.openxmlformats.org/drawingml/2006/table">
            <a:tbl>
              <a:tblPr>
                <a:tableStyleId>{5C22544A-7EE6-4342-B048-85BDC9FD1C3A}</a:tableStyleId>
              </a:tblPr>
              <a:tblGrid>
                <a:gridCol w="2748420">
                  <a:extLst>
                    <a:ext uri="{9D8B030D-6E8A-4147-A177-3AD203B41FA5}">
                      <a16:colId xmlns:a16="http://schemas.microsoft.com/office/drawing/2014/main" val="2886232380"/>
                    </a:ext>
                  </a:extLst>
                </a:gridCol>
              </a:tblGrid>
              <a:tr h="358404">
                <a:tc>
                  <a:txBody>
                    <a:bodyPr/>
                    <a:lstStyle/>
                    <a:p>
                      <a:pPr algn="ctr" fontAlgn="b"/>
                      <a:r>
                        <a:rPr lang="en-US" sz="2000" u="none" strike="noStrike" dirty="0" err="1">
                          <a:effectLst/>
                        </a:rPr>
                        <a:t>Hafizabad</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08709470"/>
                  </a:ext>
                </a:extLst>
              </a:tr>
              <a:tr h="358404">
                <a:tc>
                  <a:txBody>
                    <a:bodyPr/>
                    <a:lstStyle/>
                    <a:p>
                      <a:pPr algn="ctr" fontAlgn="b"/>
                      <a:r>
                        <a:rPr lang="en-US" sz="2000" u="none" strike="noStrike" dirty="0">
                          <a:effectLst/>
                        </a:rPr>
                        <a:t>Multan</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25338140"/>
                  </a:ext>
                </a:extLst>
              </a:tr>
              <a:tr h="358404">
                <a:tc>
                  <a:txBody>
                    <a:bodyPr/>
                    <a:lstStyle/>
                    <a:p>
                      <a:pPr algn="ctr" fontAlgn="b"/>
                      <a:r>
                        <a:rPr lang="en-US" sz="2000" u="none" strike="noStrike" dirty="0">
                          <a:effectLst/>
                        </a:rPr>
                        <a:t>Sheikhupura</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36371438"/>
                  </a:ext>
                </a:extLst>
              </a:tr>
              <a:tr h="358404">
                <a:tc>
                  <a:txBody>
                    <a:bodyPr/>
                    <a:lstStyle/>
                    <a:p>
                      <a:pPr algn="ctr" fontAlgn="b"/>
                      <a:r>
                        <a:rPr lang="en-US" sz="2000" u="none" strike="noStrike" dirty="0">
                          <a:effectLst/>
                        </a:rPr>
                        <a:t>Hyderabad</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67377679"/>
                  </a:ext>
                </a:extLst>
              </a:tr>
              <a:tr h="358404">
                <a:tc>
                  <a:txBody>
                    <a:bodyPr/>
                    <a:lstStyle/>
                    <a:p>
                      <a:pPr algn="ctr" fontAlgn="b"/>
                      <a:r>
                        <a:rPr lang="en-US" sz="2000" u="none" strike="noStrike" dirty="0">
                          <a:effectLst/>
                        </a:rPr>
                        <a:t>Peshawar</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970543786"/>
                  </a:ext>
                </a:extLst>
              </a:tr>
              <a:tr h="358404">
                <a:tc>
                  <a:txBody>
                    <a:bodyPr/>
                    <a:lstStyle/>
                    <a:p>
                      <a:pPr algn="ctr" fontAlgn="b"/>
                      <a:r>
                        <a:rPr lang="en-US" sz="2000" u="none" strike="noStrike" dirty="0" err="1">
                          <a:effectLst/>
                        </a:rPr>
                        <a:t>Khanewal</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26680059"/>
                  </a:ext>
                </a:extLst>
              </a:tr>
              <a:tr h="358404">
                <a:tc>
                  <a:txBody>
                    <a:bodyPr/>
                    <a:lstStyle/>
                    <a:p>
                      <a:pPr algn="ctr" fontAlgn="b"/>
                      <a:r>
                        <a:rPr lang="en-US" sz="2000" u="none" strike="noStrike">
                          <a:effectLst/>
                        </a:rPr>
                        <a:t>Nawabshah</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646066434"/>
                  </a:ext>
                </a:extLst>
              </a:tr>
              <a:tr h="358404">
                <a:tc>
                  <a:txBody>
                    <a:bodyPr/>
                    <a:lstStyle/>
                    <a:p>
                      <a:pPr algn="ctr" fontAlgn="b"/>
                      <a:r>
                        <a:rPr lang="en-US" sz="2000" u="none" strike="noStrike">
                          <a:effectLst/>
                        </a:rPr>
                        <a:t>Nowshera</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33994355"/>
                  </a:ext>
                </a:extLst>
              </a:tr>
              <a:tr h="358404">
                <a:tc>
                  <a:txBody>
                    <a:bodyPr/>
                    <a:lstStyle/>
                    <a:p>
                      <a:pPr algn="ctr" fontAlgn="b"/>
                      <a:r>
                        <a:rPr lang="en-US" sz="2000" u="none" strike="noStrike" dirty="0" err="1">
                          <a:effectLst/>
                        </a:rPr>
                        <a:t>Charsadda</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75985273"/>
                  </a:ext>
                </a:extLst>
              </a:tr>
              <a:tr h="358404">
                <a:tc>
                  <a:txBody>
                    <a:bodyPr/>
                    <a:lstStyle/>
                    <a:p>
                      <a:pPr algn="ctr" fontAlgn="b"/>
                      <a:r>
                        <a:rPr lang="en-US" sz="2000" u="none" strike="noStrike" dirty="0">
                          <a:effectLst/>
                        </a:rPr>
                        <a:t>Muzaffargarh</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502292012"/>
                  </a:ext>
                </a:extLst>
              </a:tr>
              <a:tr h="358404">
                <a:tc>
                  <a:txBody>
                    <a:bodyPr/>
                    <a:lstStyle/>
                    <a:p>
                      <a:pPr algn="ctr" fontAlgn="b"/>
                      <a:r>
                        <a:rPr lang="en-US" sz="2000" u="none" strike="noStrike" dirty="0" err="1">
                          <a:effectLst/>
                        </a:rPr>
                        <a:t>Mansehra</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1984996"/>
                  </a:ext>
                </a:extLst>
              </a:tr>
              <a:tr h="358404">
                <a:tc>
                  <a:txBody>
                    <a:bodyPr/>
                    <a:lstStyle/>
                    <a:p>
                      <a:pPr algn="ctr" fontAlgn="b"/>
                      <a:r>
                        <a:rPr lang="en-US" sz="2000" u="none" strike="noStrike">
                          <a:effectLst/>
                        </a:rPr>
                        <a:t>Sahiwal</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7520006"/>
                  </a:ext>
                </a:extLst>
              </a:tr>
              <a:tr h="358404">
                <a:tc>
                  <a:txBody>
                    <a:bodyPr/>
                    <a:lstStyle/>
                    <a:p>
                      <a:pPr algn="ctr" fontAlgn="b"/>
                      <a:r>
                        <a:rPr lang="en-US" sz="2000" u="none" strike="noStrike">
                          <a:effectLst/>
                        </a:rPr>
                        <a:t>Wazirabad</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48145315"/>
                  </a:ext>
                </a:extLst>
              </a:tr>
              <a:tr h="358404">
                <a:tc>
                  <a:txBody>
                    <a:bodyPr/>
                    <a:lstStyle/>
                    <a:p>
                      <a:pPr algn="ctr" fontAlgn="b"/>
                      <a:r>
                        <a:rPr lang="en-US" sz="2000" u="none" strike="noStrike" dirty="0" err="1">
                          <a:effectLst/>
                        </a:rPr>
                        <a:t>Wah</a:t>
                      </a:r>
                      <a:r>
                        <a:rPr lang="en-US" sz="2000" u="none" strike="noStrike" dirty="0">
                          <a:effectLst/>
                        </a:rPr>
                        <a:t> </a:t>
                      </a:r>
                      <a:r>
                        <a:rPr lang="en-US" sz="2000" u="none" strike="noStrike" dirty="0" err="1">
                          <a:effectLst/>
                        </a:rPr>
                        <a:t>Cantt</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082980282"/>
                  </a:ext>
                </a:extLst>
              </a:tr>
              <a:tr h="358404">
                <a:tc>
                  <a:txBody>
                    <a:bodyPr/>
                    <a:lstStyle/>
                    <a:p>
                      <a:pPr algn="ctr" fontAlgn="b"/>
                      <a:r>
                        <a:rPr lang="en-US" sz="2000" u="none" strike="noStrike" dirty="0" err="1">
                          <a:effectLst/>
                        </a:rPr>
                        <a:t>Mianwali</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17239347"/>
                  </a:ext>
                </a:extLst>
              </a:tr>
              <a:tr h="358404">
                <a:tc>
                  <a:txBody>
                    <a:bodyPr/>
                    <a:lstStyle/>
                    <a:p>
                      <a:pPr algn="ctr" fontAlgn="b"/>
                      <a:r>
                        <a:rPr lang="en-US" sz="2000" u="none" strike="noStrike">
                          <a:effectLst/>
                        </a:rPr>
                        <a:t>Vehari</a:t>
                      </a:r>
                      <a:endParaRPr lang="en-US" sz="2000" b="0" i="0" u="none" strike="noStrike">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9682315"/>
                  </a:ext>
                </a:extLst>
              </a:tr>
              <a:tr h="358404">
                <a:tc>
                  <a:txBody>
                    <a:bodyPr/>
                    <a:lstStyle/>
                    <a:p>
                      <a:pPr algn="ctr" fontAlgn="b"/>
                      <a:r>
                        <a:rPr lang="en-US" sz="2000" u="none" strike="noStrike" dirty="0" err="1">
                          <a:effectLst/>
                        </a:rPr>
                        <a:t>Taxila</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62756586"/>
                  </a:ext>
                </a:extLst>
              </a:tr>
              <a:tr h="358404">
                <a:tc>
                  <a:txBody>
                    <a:bodyPr/>
                    <a:lstStyle/>
                    <a:p>
                      <a:pPr algn="ctr" fontAlgn="b"/>
                      <a:r>
                        <a:rPr lang="en-US" sz="2000" u="none" strike="noStrike" dirty="0" err="1">
                          <a:effectLst/>
                        </a:rPr>
                        <a:t>Attock</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00890421"/>
                  </a:ext>
                </a:extLst>
              </a:tr>
              <a:tr h="358404">
                <a:tc>
                  <a:txBody>
                    <a:bodyPr/>
                    <a:lstStyle/>
                    <a:p>
                      <a:pPr algn="ctr" fontAlgn="b"/>
                      <a:r>
                        <a:rPr lang="en-US" sz="2000" u="none" strike="noStrike" dirty="0">
                          <a:effectLst/>
                        </a:rPr>
                        <a:t>Azad Jammu Kashmir</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08442136"/>
                  </a:ext>
                </a:extLst>
              </a:tr>
              <a:tr h="358404">
                <a:tc>
                  <a:txBody>
                    <a:bodyPr/>
                    <a:lstStyle/>
                    <a:p>
                      <a:pPr algn="ctr" fontAlgn="b"/>
                      <a:r>
                        <a:rPr lang="en-US" sz="2000" u="none" strike="noStrike" dirty="0" err="1">
                          <a:effectLst/>
                        </a:rPr>
                        <a:t>Pakpattan</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32278573"/>
                  </a:ext>
                </a:extLst>
              </a:tr>
              <a:tr h="358404">
                <a:tc>
                  <a:txBody>
                    <a:bodyPr/>
                    <a:lstStyle/>
                    <a:p>
                      <a:pPr algn="ctr" fontAlgn="b"/>
                      <a:r>
                        <a:rPr lang="en-US" sz="2000" u="none" strike="noStrike" dirty="0">
                          <a:effectLst/>
                        </a:rPr>
                        <a:t>Rahim </a:t>
                      </a:r>
                      <a:r>
                        <a:rPr lang="en-US" sz="2000" u="none" strike="noStrike" dirty="0" err="1">
                          <a:effectLst/>
                        </a:rPr>
                        <a:t>Yar</a:t>
                      </a:r>
                      <a:r>
                        <a:rPr lang="en-US" sz="2000" u="none" strike="noStrike" dirty="0">
                          <a:effectLst/>
                        </a:rPr>
                        <a:t> Khan</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22896688"/>
                  </a:ext>
                </a:extLst>
              </a:tr>
              <a:tr h="358404">
                <a:tc>
                  <a:txBody>
                    <a:bodyPr/>
                    <a:lstStyle/>
                    <a:p>
                      <a:pPr algn="ctr" fontAlgn="b"/>
                      <a:r>
                        <a:rPr lang="en-US" sz="2000" u="none" strike="noStrike" dirty="0">
                          <a:effectLst/>
                        </a:rPr>
                        <a:t>Layyah</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2977389"/>
                  </a:ext>
                </a:extLst>
              </a:tr>
            </a:tbl>
          </a:graphicData>
        </a:graphic>
      </p:graphicFrame>
      <p:graphicFrame>
        <p:nvGraphicFramePr>
          <p:cNvPr id="12" name="Table 11">
            <a:extLst>
              <a:ext uri="{FF2B5EF4-FFF2-40B4-BE49-F238E27FC236}">
                <a16:creationId xmlns:a16="http://schemas.microsoft.com/office/drawing/2014/main" id="{FA657DFA-411A-FB8E-6427-1E7FD26FAF34}"/>
              </a:ext>
            </a:extLst>
          </p:cNvPr>
          <p:cNvGraphicFramePr>
            <a:graphicFrameLocks noGrp="1"/>
          </p:cNvGraphicFramePr>
          <p:nvPr>
            <p:extLst>
              <p:ext uri="{D42A27DB-BD31-4B8C-83A1-F6EECF244321}">
                <p14:modId xmlns:p14="http://schemas.microsoft.com/office/powerpoint/2010/main" val="4124911410"/>
              </p:ext>
            </p:extLst>
          </p:nvPr>
        </p:nvGraphicFramePr>
        <p:xfrm>
          <a:off x="916507" y="1866900"/>
          <a:ext cx="2794544" cy="7884880"/>
        </p:xfrm>
        <a:graphic>
          <a:graphicData uri="http://schemas.openxmlformats.org/drawingml/2006/table">
            <a:tbl>
              <a:tblPr>
                <a:tableStyleId>{5C22544A-7EE6-4342-B048-85BDC9FD1C3A}</a:tableStyleId>
              </a:tblPr>
              <a:tblGrid>
                <a:gridCol w="2794544">
                  <a:extLst>
                    <a:ext uri="{9D8B030D-6E8A-4147-A177-3AD203B41FA5}">
                      <a16:colId xmlns:a16="http://schemas.microsoft.com/office/drawing/2014/main" val="798870267"/>
                    </a:ext>
                  </a:extLst>
                </a:gridCol>
              </a:tblGrid>
              <a:tr h="394244">
                <a:tc>
                  <a:txBody>
                    <a:bodyPr/>
                    <a:lstStyle/>
                    <a:p>
                      <a:pPr algn="ctr" fontAlgn="b"/>
                      <a:r>
                        <a:rPr lang="en-US" sz="2000" u="none" strike="noStrike" dirty="0">
                          <a:effectLst/>
                        </a:rPr>
                        <a:t>Rawalpindi</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786907620"/>
                  </a:ext>
                </a:extLst>
              </a:tr>
              <a:tr h="394244">
                <a:tc>
                  <a:txBody>
                    <a:bodyPr/>
                    <a:lstStyle/>
                    <a:p>
                      <a:pPr algn="ctr" fontAlgn="b"/>
                      <a:r>
                        <a:rPr lang="en-US" sz="2000" u="none" strike="noStrike" dirty="0">
                          <a:effectLst/>
                        </a:rPr>
                        <a:t>Islamabad</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37834803"/>
                  </a:ext>
                </a:extLst>
              </a:tr>
              <a:tr h="394244">
                <a:tc>
                  <a:txBody>
                    <a:bodyPr/>
                    <a:lstStyle/>
                    <a:p>
                      <a:pPr algn="ctr" fontAlgn="b"/>
                      <a:r>
                        <a:rPr lang="en-US" sz="2000" u="none" strike="noStrike" dirty="0">
                          <a:effectLst/>
                        </a:rPr>
                        <a:t>Karachi</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270633405"/>
                  </a:ext>
                </a:extLst>
              </a:tr>
              <a:tr h="394244">
                <a:tc>
                  <a:txBody>
                    <a:bodyPr/>
                    <a:lstStyle/>
                    <a:p>
                      <a:pPr algn="ctr" fontAlgn="b"/>
                      <a:r>
                        <a:rPr lang="en-US" sz="2000" u="none" strike="noStrike" dirty="0">
                          <a:effectLst/>
                        </a:rPr>
                        <a:t>Lahore</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382041281"/>
                  </a:ext>
                </a:extLst>
              </a:tr>
              <a:tr h="394244">
                <a:tc>
                  <a:txBody>
                    <a:bodyPr/>
                    <a:lstStyle/>
                    <a:p>
                      <a:pPr algn="ctr" fontAlgn="b"/>
                      <a:r>
                        <a:rPr lang="en-US" sz="2000" u="none" strike="noStrike" dirty="0">
                          <a:effectLst/>
                        </a:rPr>
                        <a:t>Faisalabad</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409207324"/>
                  </a:ext>
                </a:extLst>
              </a:tr>
              <a:tr h="394244">
                <a:tc>
                  <a:txBody>
                    <a:bodyPr/>
                    <a:lstStyle/>
                    <a:p>
                      <a:pPr algn="ctr" fontAlgn="b"/>
                      <a:r>
                        <a:rPr lang="en-US" sz="2000" u="none" strike="noStrike" dirty="0">
                          <a:effectLst/>
                        </a:rPr>
                        <a:t>Sialkot</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48590834"/>
                  </a:ext>
                </a:extLst>
              </a:tr>
              <a:tr h="394244">
                <a:tc>
                  <a:txBody>
                    <a:bodyPr/>
                    <a:lstStyle/>
                    <a:p>
                      <a:pPr algn="ctr" fontAlgn="b"/>
                      <a:r>
                        <a:rPr lang="en-US" sz="2000" u="none" strike="noStrike" dirty="0">
                          <a:effectLst/>
                        </a:rPr>
                        <a:t>Gujranwala</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65210130"/>
                  </a:ext>
                </a:extLst>
              </a:tr>
              <a:tr h="394244">
                <a:tc>
                  <a:txBody>
                    <a:bodyPr/>
                    <a:lstStyle/>
                    <a:p>
                      <a:pPr algn="ctr" fontAlgn="b"/>
                      <a:r>
                        <a:rPr lang="en-US" sz="2000" u="none" strike="noStrike" dirty="0">
                          <a:effectLst/>
                        </a:rPr>
                        <a:t>Gujrat</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96180542"/>
                  </a:ext>
                </a:extLst>
              </a:tr>
              <a:tr h="394244">
                <a:tc>
                  <a:txBody>
                    <a:bodyPr/>
                    <a:lstStyle/>
                    <a:p>
                      <a:pPr algn="ctr" fontAlgn="b"/>
                      <a:r>
                        <a:rPr lang="en-US" sz="2000" u="none" strike="noStrike" dirty="0">
                          <a:effectLst/>
                        </a:rPr>
                        <a:t>Daska</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51500171"/>
                  </a:ext>
                </a:extLst>
              </a:tr>
              <a:tr h="394244">
                <a:tc>
                  <a:txBody>
                    <a:bodyPr/>
                    <a:lstStyle/>
                    <a:p>
                      <a:pPr algn="ctr" fontAlgn="b"/>
                      <a:r>
                        <a:rPr lang="en-US" sz="2000" u="none" strike="noStrike" dirty="0">
                          <a:effectLst/>
                        </a:rPr>
                        <a:t>Sargodha</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41383229"/>
                  </a:ext>
                </a:extLst>
              </a:tr>
              <a:tr h="394244">
                <a:tc>
                  <a:txBody>
                    <a:bodyPr/>
                    <a:lstStyle/>
                    <a:p>
                      <a:pPr algn="ctr" fontAlgn="b"/>
                      <a:r>
                        <a:rPr lang="en-US" sz="2000" u="none" strike="noStrike" dirty="0" err="1">
                          <a:effectLst/>
                        </a:rPr>
                        <a:t>Mandi</a:t>
                      </a:r>
                      <a:r>
                        <a:rPr lang="en-US" sz="2000" u="none" strike="noStrike" dirty="0">
                          <a:effectLst/>
                        </a:rPr>
                        <a:t> </a:t>
                      </a:r>
                      <a:r>
                        <a:rPr lang="en-US" sz="2000" u="none" strike="noStrike" dirty="0" err="1">
                          <a:effectLst/>
                        </a:rPr>
                        <a:t>Bahauddin</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023124013"/>
                  </a:ext>
                </a:extLst>
              </a:tr>
              <a:tr h="394244">
                <a:tc>
                  <a:txBody>
                    <a:bodyPr/>
                    <a:lstStyle/>
                    <a:p>
                      <a:pPr algn="ctr" fontAlgn="b"/>
                      <a:r>
                        <a:rPr lang="en-US" sz="2000" u="none" strike="noStrike" dirty="0">
                          <a:effectLst/>
                        </a:rPr>
                        <a:t>Okara</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52700344"/>
                  </a:ext>
                </a:extLst>
              </a:tr>
              <a:tr h="394244">
                <a:tc>
                  <a:txBody>
                    <a:bodyPr/>
                    <a:lstStyle/>
                    <a:p>
                      <a:pPr algn="ctr" fontAlgn="b"/>
                      <a:r>
                        <a:rPr lang="en-US" sz="2000" u="none" strike="noStrike" dirty="0">
                          <a:effectLst/>
                        </a:rPr>
                        <a:t>Chiniot</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54480199"/>
                  </a:ext>
                </a:extLst>
              </a:tr>
              <a:tr h="394244">
                <a:tc>
                  <a:txBody>
                    <a:bodyPr/>
                    <a:lstStyle/>
                    <a:p>
                      <a:pPr algn="ctr" fontAlgn="b"/>
                      <a:r>
                        <a:rPr lang="en-US" sz="2000" u="none" strike="noStrike" dirty="0">
                          <a:effectLst/>
                        </a:rPr>
                        <a:t>Jhelum</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943818370"/>
                  </a:ext>
                </a:extLst>
              </a:tr>
              <a:tr h="394244">
                <a:tc>
                  <a:txBody>
                    <a:bodyPr/>
                    <a:lstStyle/>
                    <a:p>
                      <a:pPr algn="ctr" fontAlgn="b"/>
                      <a:r>
                        <a:rPr lang="en-US" sz="2000" u="none" strike="noStrike" dirty="0">
                          <a:effectLst/>
                        </a:rPr>
                        <a:t>Chakwal</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34372759"/>
                  </a:ext>
                </a:extLst>
              </a:tr>
              <a:tr h="394244">
                <a:tc>
                  <a:txBody>
                    <a:bodyPr/>
                    <a:lstStyle/>
                    <a:p>
                      <a:pPr algn="ctr" fontAlgn="b"/>
                      <a:r>
                        <a:rPr lang="en-US" sz="2000" u="none" strike="noStrike" dirty="0">
                          <a:effectLst/>
                        </a:rPr>
                        <a:t>Quetta</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4910611"/>
                  </a:ext>
                </a:extLst>
              </a:tr>
              <a:tr h="394244">
                <a:tc>
                  <a:txBody>
                    <a:bodyPr/>
                    <a:lstStyle/>
                    <a:p>
                      <a:pPr algn="ctr" fontAlgn="b"/>
                      <a:r>
                        <a:rPr lang="en-US" sz="2000" u="none" strike="noStrike" dirty="0">
                          <a:effectLst/>
                        </a:rPr>
                        <a:t>Jhang</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744645389"/>
                  </a:ext>
                </a:extLst>
              </a:tr>
              <a:tr h="394244">
                <a:tc>
                  <a:txBody>
                    <a:bodyPr/>
                    <a:lstStyle/>
                    <a:p>
                      <a:pPr algn="ctr" fontAlgn="b"/>
                      <a:r>
                        <a:rPr lang="en-US" sz="2000" u="none" strike="noStrike" dirty="0">
                          <a:effectLst/>
                        </a:rPr>
                        <a:t>Bahawalpur</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858694860"/>
                  </a:ext>
                </a:extLst>
              </a:tr>
              <a:tr h="394244">
                <a:tc>
                  <a:txBody>
                    <a:bodyPr/>
                    <a:lstStyle/>
                    <a:p>
                      <a:pPr algn="ctr" fontAlgn="b"/>
                      <a:r>
                        <a:rPr lang="en-US" sz="2000" u="none" strike="noStrike" dirty="0">
                          <a:effectLst/>
                        </a:rPr>
                        <a:t>Mardan</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40621534"/>
                  </a:ext>
                </a:extLst>
              </a:tr>
              <a:tr h="394244">
                <a:tc>
                  <a:txBody>
                    <a:bodyPr/>
                    <a:lstStyle/>
                    <a:p>
                      <a:pPr algn="ctr" fontAlgn="b"/>
                      <a:r>
                        <a:rPr lang="en-US" sz="2000" u="none" strike="noStrike" dirty="0">
                          <a:effectLst/>
                        </a:rPr>
                        <a:t>Abbottabad</a:t>
                      </a:r>
                      <a:endParaRPr lang="en-US" sz="2000" b="0" i="0" u="none" strike="noStrike" dirty="0">
                        <a:solidFill>
                          <a:srgbClr val="000000"/>
                        </a:solidFill>
                        <a:effectLst/>
                        <a:latin typeface="Aptos Narrow" panose="020B00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452617"/>
                  </a:ext>
                </a:extLst>
              </a:tr>
            </a:tbl>
          </a:graphicData>
        </a:graphic>
      </p:graphicFrame>
      <p:grpSp>
        <p:nvGrpSpPr>
          <p:cNvPr id="25" name="Group 24">
            <a:extLst>
              <a:ext uri="{FF2B5EF4-FFF2-40B4-BE49-F238E27FC236}">
                <a16:creationId xmlns:a16="http://schemas.microsoft.com/office/drawing/2014/main" id="{2B15FC43-4B28-91F5-78B5-4ECFFFFF12E3}"/>
              </a:ext>
            </a:extLst>
          </p:cNvPr>
          <p:cNvGrpSpPr/>
          <p:nvPr/>
        </p:nvGrpSpPr>
        <p:grpSpPr>
          <a:xfrm>
            <a:off x="7924800" y="2782727"/>
            <a:ext cx="8458200" cy="6833351"/>
            <a:chOff x="7848600" y="2772007"/>
            <a:chExt cx="8458200" cy="6833351"/>
          </a:xfrm>
        </p:grpSpPr>
        <p:grpSp>
          <p:nvGrpSpPr>
            <p:cNvPr id="24" name="Group 23">
              <a:extLst>
                <a:ext uri="{FF2B5EF4-FFF2-40B4-BE49-F238E27FC236}">
                  <a16:creationId xmlns:a16="http://schemas.microsoft.com/office/drawing/2014/main" id="{84AFC635-8EC4-B94F-0897-CFBD8CA20287}"/>
                </a:ext>
              </a:extLst>
            </p:cNvPr>
            <p:cNvGrpSpPr/>
            <p:nvPr/>
          </p:nvGrpSpPr>
          <p:grpSpPr>
            <a:xfrm>
              <a:off x="7848600" y="2772007"/>
              <a:ext cx="8458200" cy="6833351"/>
              <a:chOff x="7924800" y="2748638"/>
              <a:chExt cx="8458200" cy="6833351"/>
            </a:xfrm>
          </p:grpSpPr>
          <p:pic>
            <p:nvPicPr>
              <p:cNvPr id="14" name="Picture 13">
                <a:extLst>
                  <a:ext uri="{FF2B5EF4-FFF2-40B4-BE49-F238E27FC236}">
                    <a16:creationId xmlns:a16="http://schemas.microsoft.com/office/drawing/2014/main" id="{1D98C031-EE4F-949B-CFE0-B419D4BE52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4800" y="2748638"/>
                <a:ext cx="8458200" cy="6833351"/>
              </a:xfrm>
              <a:prstGeom prst="rect">
                <a:avLst/>
              </a:prstGeom>
            </p:spPr>
          </p:pic>
          <p:pic>
            <p:nvPicPr>
              <p:cNvPr id="16" name="Picture 15">
                <a:extLst>
                  <a:ext uri="{FF2B5EF4-FFF2-40B4-BE49-F238E27FC236}">
                    <a16:creationId xmlns:a16="http://schemas.microsoft.com/office/drawing/2014/main" id="{D1AAF176-928A-78AB-5073-04FAA10AC242}"/>
                  </a:ext>
                </a:extLst>
              </p:cNvPr>
              <p:cNvPicPr>
                <a:picLocks noChangeAspect="1"/>
              </p:cNvPicPr>
              <p:nvPr/>
            </p:nvPicPr>
            <p:blipFill>
              <a:blip r:embed="rId6"/>
              <a:stretch>
                <a:fillRect/>
              </a:stretch>
            </p:blipFill>
            <p:spPr>
              <a:xfrm>
                <a:off x="15396310" y="3480746"/>
                <a:ext cx="625743" cy="495380"/>
              </a:xfrm>
              <a:prstGeom prst="rect">
                <a:avLst/>
              </a:prstGeom>
            </p:spPr>
          </p:pic>
          <p:pic>
            <p:nvPicPr>
              <p:cNvPr id="20" name="Picture 19">
                <a:extLst>
                  <a:ext uri="{FF2B5EF4-FFF2-40B4-BE49-F238E27FC236}">
                    <a16:creationId xmlns:a16="http://schemas.microsoft.com/office/drawing/2014/main" id="{9A87DB76-F267-889A-C18F-4C0B7FA6D577}"/>
                  </a:ext>
                </a:extLst>
              </p:cNvPr>
              <p:cNvPicPr>
                <a:picLocks noChangeAspect="1"/>
              </p:cNvPicPr>
              <p:nvPr/>
            </p:nvPicPr>
            <p:blipFill>
              <a:blip r:embed="rId6"/>
              <a:stretch>
                <a:fillRect/>
              </a:stretch>
            </p:blipFill>
            <p:spPr>
              <a:xfrm>
                <a:off x="13747089" y="3666516"/>
                <a:ext cx="625743" cy="495380"/>
              </a:xfrm>
              <a:prstGeom prst="rect">
                <a:avLst/>
              </a:prstGeom>
            </p:spPr>
          </p:pic>
          <p:pic>
            <p:nvPicPr>
              <p:cNvPr id="21" name="Picture 20">
                <a:extLst>
                  <a:ext uri="{FF2B5EF4-FFF2-40B4-BE49-F238E27FC236}">
                    <a16:creationId xmlns:a16="http://schemas.microsoft.com/office/drawing/2014/main" id="{C21AEC64-D5BA-437C-C469-00AA86F80518}"/>
                  </a:ext>
                </a:extLst>
              </p:cNvPr>
              <p:cNvPicPr>
                <a:picLocks noChangeAspect="1"/>
              </p:cNvPicPr>
              <p:nvPr/>
            </p:nvPicPr>
            <p:blipFill>
              <a:blip r:embed="rId6"/>
              <a:stretch>
                <a:fillRect/>
              </a:stretch>
            </p:blipFill>
            <p:spPr>
              <a:xfrm>
                <a:off x="13309942" y="3771900"/>
                <a:ext cx="625743" cy="495379"/>
              </a:xfrm>
              <a:prstGeom prst="rect">
                <a:avLst/>
              </a:prstGeom>
            </p:spPr>
          </p:pic>
          <p:pic>
            <p:nvPicPr>
              <p:cNvPr id="22" name="Picture 21">
                <a:extLst>
                  <a:ext uri="{FF2B5EF4-FFF2-40B4-BE49-F238E27FC236}">
                    <a16:creationId xmlns:a16="http://schemas.microsoft.com/office/drawing/2014/main" id="{2AE085D8-3BA2-7F34-6AD1-22F4820901C2}"/>
                  </a:ext>
                </a:extLst>
              </p:cNvPr>
              <p:cNvPicPr>
                <a:picLocks noChangeAspect="1"/>
              </p:cNvPicPr>
              <p:nvPr/>
            </p:nvPicPr>
            <p:blipFill>
              <a:blip r:embed="rId6"/>
              <a:stretch>
                <a:fillRect/>
              </a:stretch>
            </p:blipFill>
            <p:spPr>
              <a:xfrm>
                <a:off x="11138391" y="6089883"/>
                <a:ext cx="625743" cy="495380"/>
              </a:xfrm>
              <a:prstGeom prst="rect">
                <a:avLst/>
              </a:prstGeom>
            </p:spPr>
          </p:pic>
        </p:grpSp>
        <p:pic>
          <p:nvPicPr>
            <p:cNvPr id="23" name="Picture 22">
              <a:extLst>
                <a:ext uri="{FF2B5EF4-FFF2-40B4-BE49-F238E27FC236}">
                  <a16:creationId xmlns:a16="http://schemas.microsoft.com/office/drawing/2014/main" id="{DD737C6C-DD30-930A-13ED-59B65AFC64E5}"/>
                </a:ext>
              </a:extLst>
            </p:cNvPr>
            <p:cNvPicPr>
              <a:picLocks noChangeAspect="1"/>
            </p:cNvPicPr>
            <p:nvPr/>
          </p:nvPicPr>
          <p:blipFill>
            <a:blip r:embed="rId6"/>
            <a:stretch>
              <a:fillRect/>
            </a:stretch>
          </p:blipFill>
          <p:spPr>
            <a:xfrm>
              <a:off x="12496801" y="6896100"/>
              <a:ext cx="533400" cy="422275"/>
            </a:xfrm>
            <a:prstGeom prst="rect">
              <a:avLst/>
            </a:prstGeom>
          </p:spPr>
        </p:pic>
      </p:grpSp>
      <p:sp>
        <p:nvSpPr>
          <p:cNvPr id="3" name="TextBox 2">
            <a:extLst>
              <a:ext uri="{FF2B5EF4-FFF2-40B4-BE49-F238E27FC236}">
                <a16:creationId xmlns:a16="http://schemas.microsoft.com/office/drawing/2014/main" id="{FEC6472B-6998-37E6-9791-C7311ED8A332}"/>
              </a:ext>
            </a:extLst>
          </p:cNvPr>
          <p:cNvSpPr txBox="1"/>
          <p:nvPr/>
        </p:nvSpPr>
        <p:spPr>
          <a:xfrm>
            <a:off x="16916399" y="2857500"/>
            <a:ext cx="1066801" cy="3970318"/>
          </a:xfrm>
          <a:prstGeom prst="rect">
            <a:avLst/>
          </a:prstGeom>
          <a:noFill/>
        </p:spPr>
        <p:txBody>
          <a:bodyPr wrap="square" rtlCol="0">
            <a:spAutoFit/>
          </a:bodyPr>
          <a:lstStyle/>
          <a:p>
            <a:r>
              <a:rPr lang="en-US" dirty="0"/>
              <a:t>All Four </a:t>
            </a:r>
            <a:r>
              <a:rPr lang="en-US" dirty="0" err="1"/>
              <a:t>Provnices</a:t>
            </a:r>
            <a:r>
              <a:rPr lang="en-US" dirty="0"/>
              <a:t> as well as AJK and GB Represented </a:t>
            </a:r>
          </a:p>
          <a:p>
            <a:endParaRPr lang="en-US" dirty="0"/>
          </a:p>
          <a:p>
            <a:r>
              <a:rPr lang="en-US" dirty="0"/>
              <a:t>40+ Districts represented in the survey </a:t>
            </a:r>
          </a:p>
        </p:txBody>
      </p:sp>
    </p:spTree>
    <p:extLst>
      <p:ext uri="{BB962C8B-B14F-4D97-AF65-F5344CB8AC3E}">
        <p14:creationId xmlns:p14="http://schemas.microsoft.com/office/powerpoint/2010/main" val="1019968460"/>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CA35A7-6A85-F842-819A-F14D66B80DB6}"/>
              </a:ext>
            </a:extLst>
          </p:cNvPr>
          <p:cNvPicPr>
            <a:picLocks noChangeAspect="1"/>
          </p:cNvPicPr>
          <p:nvPr/>
        </p:nvPicPr>
        <p:blipFill rotWithShape="1">
          <a:blip r:embed="rId2">
            <a:alphaModFix amt="19999"/>
            <a:extLst>
              <a:ext uri="{28A0092B-C50C-407E-A947-70E740481C1C}">
                <a14:useLocalDpi xmlns:a14="http://schemas.microsoft.com/office/drawing/2010/main"/>
              </a:ext>
            </a:extLst>
          </a:blip>
          <a:srcRect/>
          <a:stretch/>
        </p:blipFill>
        <p:spPr>
          <a:xfrm>
            <a:off x="0" y="-106438"/>
            <a:ext cx="18440400" cy="10393438"/>
          </a:xfrm>
          <a:prstGeom prst="rect">
            <a:avLst/>
          </a:prstGeom>
          <a:solidFill>
            <a:schemeClr val="accent1">
              <a:lumMod val="50000"/>
            </a:schemeClr>
          </a:solidFill>
        </p:spPr>
      </p:pic>
      <p:grpSp>
        <p:nvGrpSpPr>
          <p:cNvPr id="3" name="Group 6">
            <a:extLst>
              <a:ext uri="{FF2B5EF4-FFF2-40B4-BE49-F238E27FC236}">
                <a16:creationId xmlns:a16="http://schemas.microsoft.com/office/drawing/2014/main" id="{2E055276-23D4-714B-8652-12BFA6EBA6C3}"/>
              </a:ext>
            </a:extLst>
          </p:cNvPr>
          <p:cNvGrpSpPr>
            <a:grpSpLocks noChangeAspect="1"/>
          </p:cNvGrpSpPr>
          <p:nvPr/>
        </p:nvGrpSpPr>
        <p:grpSpPr>
          <a:xfrm>
            <a:off x="1600200" y="7564457"/>
            <a:ext cx="3043562" cy="447304"/>
            <a:chOff x="0" y="0"/>
            <a:chExt cx="2449487" cy="359994"/>
          </a:xfrm>
        </p:grpSpPr>
        <p:sp>
          <p:nvSpPr>
            <p:cNvPr id="4" name="Freeform 7">
              <a:extLst>
                <a:ext uri="{FF2B5EF4-FFF2-40B4-BE49-F238E27FC236}">
                  <a16:creationId xmlns:a16="http://schemas.microsoft.com/office/drawing/2014/main" id="{5D071AD6-AE96-4540-A27E-8AE37A497896}"/>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sp>
        <p:nvSpPr>
          <p:cNvPr id="6" name="TextBox 11">
            <a:extLst>
              <a:ext uri="{FF2B5EF4-FFF2-40B4-BE49-F238E27FC236}">
                <a16:creationId xmlns:a16="http://schemas.microsoft.com/office/drawing/2014/main" id="{6A1A1579-8746-EA41-AA2A-09E7E7994040}"/>
              </a:ext>
            </a:extLst>
          </p:cNvPr>
          <p:cNvSpPr txBox="1"/>
          <p:nvPr/>
        </p:nvSpPr>
        <p:spPr>
          <a:xfrm>
            <a:off x="2895600" y="3805223"/>
            <a:ext cx="12649200" cy="1117678"/>
          </a:xfrm>
          <a:prstGeom prst="rect">
            <a:avLst/>
          </a:prstGeom>
          <a:solidFill>
            <a:schemeClr val="accent1">
              <a:lumMod val="50000"/>
            </a:schemeClr>
          </a:solidFill>
        </p:spPr>
        <p:txBody>
          <a:bodyPr wrap="square" lIns="0" tIns="0" rIns="0" bIns="0" rtlCol="0" anchor="t">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E43E00"/>
                </a:solidFill>
                <a:effectLst/>
                <a:uLnTx/>
                <a:uFillTx/>
                <a:latin typeface="Calibri Light" panose="020F0302020204030204"/>
                <a:ea typeface="+mn-ea"/>
                <a:cs typeface="+mn-cs"/>
              </a:rPr>
              <a:t>APPENDIX</a:t>
            </a:r>
            <a:endParaRPr kumimoji="0" lang="en-US" sz="54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grpSp>
        <p:nvGrpSpPr>
          <p:cNvPr id="7" name="Group 6">
            <a:extLst>
              <a:ext uri="{FF2B5EF4-FFF2-40B4-BE49-F238E27FC236}">
                <a16:creationId xmlns:a16="http://schemas.microsoft.com/office/drawing/2014/main" id="{ECF24D6F-11D2-1844-874A-3B2401CB8610}"/>
              </a:ext>
            </a:extLst>
          </p:cNvPr>
          <p:cNvGrpSpPr>
            <a:grpSpLocks noChangeAspect="1"/>
          </p:cNvGrpSpPr>
          <p:nvPr/>
        </p:nvGrpSpPr>
        <p:grpSpPr>
          <a:xfrm>
            <a:off x="14645499" y="1935202"/>
            <a:ext cx="3043562" cy="447304"/>
            <a:chOff x="0" y="0"/>
            <a:chExt cx="2449487" cy="359994"/>
          </a:xfrm>
        </p:grpSpPr>
        <p:sp>
          <p:nvSpPr>
            <p:cNvPr id="8" name="Freeform 7">
              <a:extLst>
                <a:ext uri="{FF2B5EF4-FFF2-40B4-BE49-F238E27FC236}">
                  <a16:creationId xmlns:a16="http://schemas.microsoft.com/office/drawing/2014/main" id="{EBB4E1E9-DBAB-F047-AABC-7272F5C7686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grpSp>
        <p:nvGrpSpPr>
          <p:cNvPr id="9" name="Group 8">
            <a:extLst>
              <a:ext uri="{FF2B5EF4-FFF2-40B4-BE49-F238E27FC236}">
                <a16:creationId xmlns:a16="http://schemas.microsoft.com/office/drawing/2014/main" id="{954EC450-7A6B-754F-B414-40464FD97D65}"/>
              </a:ext>
            </a:extLst>
          </p:cNvPr>
          <p:cNvGrpSpPr/>
          <p:nvPr/>
        </p:nvGrpSpPr>
        <p:grpSpPr>
          <a:xfrm>
            <a:off x="6602153" y="7353300"/>
            <a:ext cx="5236093" cy="1546629"/>
            <a:chOff x="4790365" y="4514476"/>
            <a:chExt cx="2503964" cy="738648"/>
          </a:xfrm>
        </p:grpSpPr>
        <p:pic>
          <p:nvPicPr>
            <p:cNvPr id="10" name="Picture 9" descr="A close up of a sign&#10;&#10;Description automatically generated">
              <a:extLst>
                <a:ext uri="{FF2B5EF4-FFF2-40B4-BE49-F238E27FC236}">
                  <a16:creationId xmlns:a16="http://schemas.microsoft.com/office/drawing/2014/main" id="{D6316090-23AE-E64E-BC39-25FEF4D115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777" y="4547187"/>
              <a:ext cx="1357552" cy="673227"/>
            </a:xfrm>
            <a:prstGeom prst="rect">
              <a:avLst/>
            </a:prstGeom>
          </p:spPr>
        </p:pic>
        <p:pic>
          <p:nvPicPr>
            <p:cNvPr id="11" name="Picture 10">
              <a:extLst>
                <a:ext uri="{FF2B5EF4-FFF2-40B4-BE49-F238E27FC236}">
                  <a16:creationId xmlns:a16="http://schemas.microsoft.com/office/drawing/2014/main" id="{E4492450-B145-4C4E-931C-E8B1BC101321}"/>
                </a:ext>
              </a:extLst>
            </p:cNvPr>
            <p:cNvPicPr/>
            <p:nvPr/>
          </p:nvPicPr>
          <p:blipFill>
            <a:blip r:embed="rId4">
              <a:extLst>
                <a:ext uri="{28A0092B-C50C-407E-A947-70E740481C1C}">
                  <a14:useLocalDpi xmlns:a14="http://schemas.microsoft.com/office/drawing/2010/main"/>
                </a:ext>
              </a:extLst>
            </a:blip>
            <a:srcRect/>
            <a:stretch/>
          </p:blipFill>
          <p:spPr bwMode="auto">
            <a:xfrm>
              <a:off x="4790365" y="4514476"/>
              <a:ext cx="738648" cy="738648"/>
            </a:xfrm>
            <a:prstGeom prst="rect">
              <a:avLst/>
            </a:prstGeom>
            <a:noFill/>
          </p:spPr>
        </p:pic>
      </p:grpSp>
      <p:grpSp>
        <p:nvGrpSpPr>
          <p:cNvPr id="18" name="Group 3">
            <a:extLst>
              <a:ext uri="{FF2B5EF4-FFF2-40B4-BE49-F238E27FC236}">
                <a16:creationId xmlns:a16="http://schemas.microsoft.com/office/drawing/2014/main" id="{7E1178E8-B9C7-2740-8354-57D44AC567E9}"/>
              </a:ext>
            </a:extLst>
          </p:cNvPr>
          <p:cNvGrpSpPr>
            <a:grpSpLocks noChangeAspect="1"/>
          </p:cNvGrpSpPr>
          <p:nvPr/>
        </p:nvGrpSpPr>
        <p:grpSpPr>
          <a:xfrm rot="-10800000">
            <a:off x="875505" y="7198140"/>
            <a:ext cx="3043562" cy="447304"/>
            <a:chOff x="0" y="0"/>
            <a:chExt cx="2449487" cy="359994"/>
          </a:xfrm>
        </p:grpSpPr>
        <p:sp>
          <p:nvSpPr>
            <p:cNvPr id="19" name="Freeform 4">
              <a:extLst>
                <a:ext uri="{FF2B5EF4-FFF2-40B4-BE49-F238E27FC236}">
                  <a16:creationId xmlns:a16="http://schemas.microsoft.com/office/drawing/2014/main" id="{5AB516AE-4622-5E42-8D84-B29013D6CF40}"/>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grpSp>
        <p:nvGrpSpPr>
          <p:cNvPr id="20" name="Group 3">
            <a:extLst>
              <a:ext uri="{FF2B5EF4-FFF2-40B4-BE49-F238E27FC236}">
                <a16:creationId xmlns:a16="http://schemas.microsoft.com/office/drawing/2014/main" id="{1FDE7B5E-7948-4045-8AEA-25DF73F8D561}"/>
              </a:ext>
            </a:extLst>
          </p:cNvPr>
          <p:cNvGrpSpPr>
            <a:grpSpLocks noChangeAspect="1"/>
          </p:cNvGrpSpPr>
          <p:nvPr/>
        </p:nvGrpSpPr>
        <p:grpSpPr>
          <a:xfrm rot="-10800000">
            <a:off x="13741360" y="2301519"/>
            <a:ext cx="3043562" cy="447304"/>
            <a:chOff x="0" y="0"/>
            <a:chExt cx="2449487" cy="359994"/>
          </a:xfrm>
        </p:grpSpPr>
        <p:sp>
          <p:nvSpPr>
            <p:cNvPr id="21" name="Freeform 4">
              <a:extLst>
                <a:ext uri="{FF2B5EF4-FFF2-40B4-BE49-F238E27FC236}">
                  <a16:creationId xmlns:a16="http://schemas.microsoft.com/office/drawing/2014/main" id="{8B4B6259-5678-4E47-B607-A484067696D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2" name="Slide Number Placeholder 11">
            <a:extLst>
              <a:ext uri="{FF2B5EF4-FFF2-40B4-BE49-F238E27FC236}">
                <a16:creationId xmlns:a16="http://schemas.microsoft.com/office/drawing/2014/main" id="{3E039520-5B70-D64C-B463-F1302CC26F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346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1" y="0"/>
            <a:ext cx="18288001" cy="1553714"/>
          </a:xfrm>
          <a:prstGeom prst="rect">
            <a:avLst/>
          </a:prstGeom>
          <a:solidFill>
            <a:schemeClr val="accent1">
              <a:lumMod val="50000"/>
            </a:schemeClr>
          </a:solidFill>
        </p:spPr>
        <p:txBody>
          <a:bodyPr/>
          <a:lstStyle/>
          <a:p>
            <a:endParaRPr lang="en-US"/>
          </a:p>
        </p:txBody>
      </p:sp>
      <p:grpSp>
        <p:nvGrpSpPr>
          <p:cNvPr id="7" name="Group 7"/>
          <p:cNvGrpSpPr>
            <a:grpSpLocks noChangeAspect="1"/>
          </p:cNvGrpSpPr>
          <p:nvPr/>
        </p:nvGrpSpPr>
        <p:grpSpPr>
          <a:xfrm>
            <a:off x="15296847" y="1348877"/>
            <a:ext cx="3043562" cy="447304"/>
            <a:chOff x="0" y="0"/>
            <a:chExt cx="2449487" cy="359994"/>
          </a:xfrm>
        </p:grpSpPr>
        <p:sp>
          <p:nvSpPr>
            <p:cNvPr id="8" name="Freeform 8"/>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7" name="TextBox 16">
            <a:extLst>
              <a:ext uri="{FF2B5EF4-FFF2-40B4-BE49-F238E27FC236}">
                <a16:creationId xmlns:a16="http://schemas.microsoft.com/office/drawing/2014/main" id="{34E513D5-F47E-A84E-8BB2-906571B32ABD}"/>
              </a:ext>
            </a:extLst>
          </p:cNvPr>
          <p:cNvSpPr txBox="1"/>
          <p:nvPr/>
        </p:nvSpPr>
        <p:spPr>
          <a:xfrm>
            <a:off x="3786636" y="287307"/>
            <a:ext cx="1150620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white"/>
                </a:solidFill>
                <a:effectLst/>
                <a:uLnTx/>
                <a:uFillTx/>
                <a:latin typeface="Calibri Light" panose="020F0302020204030204"/>
                <a:ea typeface="+mn-ea"/>
                <a:cs typeface="+mn-cs"/>
              </a:rPr>
              <a:t>QUESTIONNAIRE</a:t>
            </a:r>
          </a:p>
        </p:txBody>
      </p:sp>
      <p:pic>
        <p:nvPicPr>
          <p:cNvPr id="18" name="Picture 17" descr="A close up of a sign&#10;&#10;Description automatically generated">
            <a:extLst>
              <a:ext uri="{FF2B5EF4-FFF2-40B4-BE49-F238E27FC236}">
                <a16:creationId xmlns:a16="http://schemas.microsoft.com/office/drawing/2014/main" id="{F04E717E-B52D-844B-BC84-4683AFB563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19" name="Picture 18">
            <a:extLst>
              <a:ext uri="{FF2B5EF4-FFF2-40B4-BE49-F238E27FC236}">
                <a16:creationId xmlns:a16="http://schemas.microsoft.com/office/drawing/2014/main" id="{1B8EC7B2-80C7-CE4B-BF94-8C3023BF76E4}"/>
              </a:ext>
            </a:extLst>
          </p:cNvPr>
          <p:cNvPicPr/>
          <p:nvPr/>
        </p:nvPicPr>
        <p:blipFill>
          <a:blip r:embed="rId3"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2" name="Slide Number Placeholder 1">
            <a:extLst>
              <a:ext uri="{FF2B5EF4-FFF2-40B4-BE49-F238E27FC236}">
                <a16:creationId xmlns:a16="http://schemas.microsoft.com/office/drawing/2014/main" id="{FE42B653-DA33-1F4F-9035-C9EB49A82922}"/>
              </a:ext>
            </a:extLst>
          </p:cNvPr>
          <p:cNvSpPr>
            <a:spLocks noGrp="1"/>
          </p:cNvSpPr>
          <p:nvPr>
            <p:ph type="sldNum" sz="quarter" idx="12"/>
          </p:nvPr>
        </p:nvSpPr>
        <p:spPr>
          <a:xfrm>
            <a:off x="12649200" y="9571269"/>
            <a:ext cx="4114800" cy="547688"/>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BFF5CDC8-D03A-4A52-B016-320EDE54F634}"/>
              </a:ext>
            </a:extLst>
          </p:cNvPr>
          <p:cNvSpPr txBox="1"/>
          <p:nvPr/>
        </p:nvSpPr>
        <p:spPr>
          <a:xfrm>
            <a:off x="324963" y="2001963"/>
            <a:ext cx="17638071" cy="526297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800" dirty="0">
                <a:solidFill>
                  <a:srgbClr val="44546A">
                    <a:lumMod val="50000"/>
                  </a:srgbClr>
                </a:solidFill>
                <a:latin typeface="Calibri" panose="020F0502020204030204"/>
              </a:rPr>
              <a:t>Q1) How well is your business doing nowadays? Would you say it is very good, good, bad, or very bad?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Q2) What are your expectations for the future of your business compared to the past?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srgbClr val="44546A">
                  <a:lumMod val="50000"/>
                </a:srgbClr>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Q3) What is your opinion on the direction of the country? Are we headed in the right direction or wrong direction?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srgbClr val="44546A">
                  <a:lumMod val="50000"/>
                </a:srgbClr>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Q4) Which problems affecting your business considerably would you want the government to solve?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srgbClr val="44546A">
                  <a:lumMod val="50000"/>
                </a:srgbClr>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Q5) Was there load shedding in your business today?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dirty="0">
              <a:solidFill>
                <a:srgbClr val="44546A">
                  <a:lumMod val="50000"/>
                </a:srgbClr>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Q6) Do you think PML-N government is better worse or same as previous government in managing the economy?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3BF997A-EADB-5A29-4A77-4EE103210AE5}"/>
              </a:ext>
            </a:extLst>
          </p:cNvPr>
          <p:cNvSpPr txBox="1"/>
          <p:nvPr/>
        </p:nvSpPr>
        <p:spPr>
          <a:xfrm>
            <a:off x="4199207" y="9879541"/>
            <a:ext cx="9889585" cy="338554"/>
          </a:xfrm>
          <a:prstGeom prst="rect">
            <a:avLst/>
          </a:prstGeom>
          <a:noFill/>
        </p:spPr>
        <p:txBody>
          <a:bodyPr wrap="square" rtlCol="0">
            <a:spAutoFit/>
          </a:bodyPr>
          <a:lstStyle/>
          <a:p>
            <a:pPr algn="ctr"/>
            <a:r>
              <a:rPr lang="en-US" sz="1600" i="1" dirty="0">
                <a:solidFill>
                  <a:schemeClr val="bg1">
                    <a:lumMod val="10000"/>
                  </a:schemeClr>
                </a:solidFill>
              </a:rPr>
              <a:t>Source: Gallup Pakistan Business Confidence Survey with N 571 businesses in Pakistan (Report 16, Quarter 4 2025) </a:t>
            </a:r>
            <a:endParaRPr lang="en-GB" sz="1600" i="1" dirty="0">
              <a:solidFill>
                <a:schemeClr val="bg1">
                  <a:lumMod val="10000"/>
                </a:schemeClr>
              </a:solidFill>
            </a:endParaRPr>
          </a:p>
        </p:txBody>
      </p:sp>
      <p:sp>
        <p:nvSpPr>
          <p:cNvPr id="3" name="TextBox 2">
            <a:extLst>
              <a:ext uri="{FF2B5EF4-FFF2-40B4-BE49-F238E27FC236}">
                <a16:creationId xmlns:a16="http://schemas.microsoft.com/office/drawing/2014/main" id="{0015B227-E270-A809-7101-AE8284FD01E6}"/>
              </a:ext>
            </a:extLst>
          </p:cNvPr>
          <p:cNvSpPr txBox="1"/>
          <p:nvPr/>
        </p:nvSpPr>
        <p:spPr>
          <a:xfrm>
            <a:off x="2819403" y="9410700"/>
            <a:ext cx="11582397" cy="307777"/>
          </a:xfrm>
          <a:prstGeom prst="rect">
            <a:avLst/>
          </a:prstGeom>
          <a:solidFill>
            <a:schemeClr val="tx1"/>
          </a:solidFill>
        </p:spPr>
        <p:txBody>
          <a:bodyPr wrap="square" rtlCol="0">
            <a:spAutoFit/>
          </a:bodyPr>
          <a:lstStyle/>
          <a:p>
            <a:r>
              <a:rPr lang="en-US" sz="1400" dirty="0">
                <a:solidFill>
                  <a:schemeClr val="bg1"/>
                </a:solidFill>
              </a:rPr>
              <a:t>Note : Field work in Quarter 3  2025 was not conducted so data is not available. For methodology please visit methodology section towards end of the report</a:t>
            </a:r>
          </a:p>
        </p:txBody>
      </p:sp>
    </p:spTree>
    <p:extLst>
      <p:ext uri="{BB962C8B-B14F-4D97-AF65-F5344CB8AC3E}">
        <p14:creationId xmlns:p14="http://schemas.microsoft.com/office/powerpoint/2010/main" val="4087429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405246" y="-793173"/>
            <a:ext cx="18693245" cy="11118273"/>
          </a:xfrm>
          <a:prstGeom prst="rect">
            <a:avLst/>
          </a:prstGeom>
          <a:solidFill>
            <a:schemeClr val="accent1">
              <a:lumMod val="50000"/>
            </a:schemeClr>
          </a:solidFill>
        </p:spPr>
        <p:txBody>
          <a:bodyPr/>
          <a:lstStyle/>
          <a:p>
            <a:endParaRPr lang="en-US"/>
          </a:p>
        </p:txBody>
      </p:sp>
      <p:grpSp>
        <p:nvGrpSpPr>
          <p:cNvPr id="11" name="Group 11"/>
          <p:cNvGrpSpPr>
            <a:grpSpLocks noChangeAspect="1"/>
          </p:cNvGrpSpPr>
          <p:nvPr/>
        </p:nvGrpSpPr>
        <p:grpSpPr>
          <a:xfrm>
            <a:off x="-202135" y="-223652"/>
            <a:ext cx="3043562" cy="447304"/>
            <a:chOff x="0" y="0"/>
            <a:chExt cx="2449487" cy="359994"/>
          </a:xfrm>
        </p:grpSpPr>
        <p:sp>
          <p:nvSpPr>
            <p:cNvPr id="12" name="Freeform 12"/>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grpSp>
        <p:nvGrpSpPr>
          <p:cNvPr id="13" name="Group 13"/>
          <p:cNvGrpSpPr>
            <a:grpSpLocks noChangeAspect="1"/>
          </p:cNvGrpSpPr>
          <p:nvPr/>
        </p:nvGrpSpPr>
        <p:grpSpPr>
          <a:xfrm rot="-5400000">
            <a:off x="15913916" y="8688758"/>
            <a:ext cx="3043562" cy="447304"/>
            <a:chOff x="0" y="0"/>
            <a:chExt cx="2449487" cy="359994"/>
          </a:xfrm>
        </p:grpSpPr>
        <p:sp>
          <p:nvSpPr>
            <p:cNvPr id="14" name="Freeform 14"/>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5" name="TextBox 14">
            <a:extLst>
              <a:ext uri="{FF2B5EF4-FFF2-40B4-BE49-F238E27FC236}">
                <a16:creationId xmlns:a16="http://schemas.microsoft.com/office/drawing/2014/main" id="{D6D2E693-A66A-EA4A-B46E-D54E7533D601}"/>
              </a:ext>
            </a:extLst>
          </p:cNvPr>
          <p:cNvSpPr txBox="1"/>
          <p:nvPr/>
        </p:nvSpPr>
        <p:spPr>
          <a:xfrm>
            <a:off x="343813" y="916283"/>
            <a:ext cx="12649200" cy="5911875"/>
          </a:xfrm>
          <a:prstGeom prst="rect">
            <a:avLst/>
          </a:prstGeom>
          <a:noFill/>
        </p:spPr>
        <p:txBody>
          <a:bodyPr wrap="square" rtlCol="0" anchor="b">
            <a:spAutoFit/>
          </a:bodyPr>
          <a:lstStyle/>
          <a:p>
            <a:pPr>
              <a:lnSpc>
                <a:spcPts val="6500"/>
              </a:lnSpc>
            </a:pPr>
            <a:r>
              <a:rPr lang="en-US" sz="4200" dirty="0">
                <a:solidFill>
                  <a:srgbClr val="F1F1F1"/>
                </a:solidFill>
                <a:latin typeface="+mj-lt"/>
              </a:rPr>
              <a:t>FOR MORE INFORMATION, PLEASE CONTACT </a:t>
            </a:r>
          </a:p>
          <a:p>
            <a:endParaRPr lang="en-US" sz="2800" dirty="0">
              <a:solidFill>
                <a:schemeClr val="bg1">
                  <a:lumMod val="95000"/>
                </a:schemeClr>
              </a:solidFill>
              <a:latin typeface="+mj-lt"/>
              <a:ea typeface="Roboto" panose="02000000000000000000" pitchFamily="2" charset="0"/>
              <a:cs typeface="Arima Madurai Black" pitchFamily="2" charset="77"/>
            </a:endParaRPr>
          </a:p>
          <a:p>
            <a:r>
              <a:rPr lang="en-US" sz="3600" spc="48" dirty="0">
                <a:solidFill>
                  <a:srgbClr val="FF4D0E"/>
                </a:solidFill>
                <a:latin typeface="+mj-lt"/>
              </a:rPr>
              <a:t>Bilal I Gilani </a:t>
            </a:r>
          </a:p>
          <a:p>
            <a:r>
              <a:rPr lang="en-US" sz="3200" dirty="0">
                <a:solidFill>
                  <a:schemeClr val="bg1">
                    <a:lumMod val="95000"/>
                  </a:schemeClr>
                </a:solidFill>
                <a:latin typeface="+mj-lt"/>
                <a:ea typeface="Roboto" panose="02000000000000000000" pitchFamily="2" charset="0"/>
                <a:cs typeface="Arima Madurai Black" pitchFamily="2" charset="77"/>
              </a:rPr>
              <a:t>Executive Director</a:t>
            </a:r>
          </a:p>
          <a:p>
            <a:r>
              <a:rPr lang="en-US" sz="3200" dirty="0">
                <a:solidFill>
                  <a:schemeClr val="bg1">
                    <a:lumMod val="95000"/>
                  </a:schemeClr>
                </a:solidFill>
                <a:latin typeface="+mj-lt"/>
                <a:ea typeface="Roboto" panose="02000000000000000000" pitchFamily="2" charset="0"/>
                <a:cs typeface="Arima Madurai Black" pitchFamily="2" charset="77"/>
              </a:rPr>
              <a:t>Gallup Pakistan</a:t>
            </a:r>
            <a:br>
              <a:rPr lang="en-US" sz="3600" dirty="0">
                <a:solidFill>
                  <a:schemeClr val="bg1">
                    <a:lumMod val="95000"/>
                  </a:schemeClr>
                </a:solidFill>
                <a:latin typeface="+mj-lt"/>
                <a:ea typeface="Roboto" panose="02000000000000000000" pitchFamily="2" charset="0"/>
                <a:cs typeface="Arima Madurai Black" pitchFamily="2" charset="77"/>
              </a:rPr>
            </a:br>
            <a:r>
              <a:rPr lang="en-US" sz="3200" spc="48" dirty="0">
                <a:solidFill>
                  <a:srgbClr val="FF4D0E"/>
                </a:solidFill>
                <a:latin typeface="+mj-lt"/>
              </a:rPr>
              <a:t>bilal.gilani@gallup.com.pk</a:t>
            </a:r>
          </a:p>
          <a:p>
            <a:endParaRPr lang="en-US" sz="3200" spc="48" dirty="0">
              <a:solidFill>
                <a:srgbClr val="FF4D0E"/>
              </a:solidFill>
              <a:latin typeface="+mj-lt"/>
            </a:endParaRPr>
          </a:p>
          <a:p>
            <a:r>
              <a:rPr lang="en-US" sz="3600" spc="48" dirty="0">
                <a:solidFill>
                  <a:srgbClr val="FF4D0E"/>
                </a:solidFill>
                <a:latin typeface="+mj-lt"/>
              </a:rPr>
              <a:t>Amnah Imtiaz</a:t>
            </a:r>
            <a:br>
              <a:rPr lang="en-US" sz="3200" spc="48" dirty="0">
                <a:solidFill>
                  <a:srgbClr val="FF4D0E"/>
                </a:solidFill>
                <a:latin typeface="+mj-lt"/>
              </a:rPr>
            </a:br>
            <a:r>
              <a:rPr lang="en-US" sz="3200" dirty="0">
                <a:solidFill>
                  <a:schemeClr val="bg1">
                    <a:lumMod val="95000"/>
                  </a:schemeClr>
                </a:solidFill>
                <a:latin typeface="+mj-lt"/>
              </a:rPr>
              <a:t>Director Research Operations</a:t>
            </a:r>
            <a:endParaRPr lang="en-US" sz="3200" dirty="0">
              <a:solidFill>
                <a:schemeClr val="bg1">
                  <a:lumMod val="95000"/>
                </a:schemeClr>
              </a:solidFill>
              <a:latin typeface="+mj-lt"/>
              <a:ea typeface="Roboto" panose="02000000000000000000" pitchFamily="2" charset="0"/>
              <a:cs typeface="Arima Madurai Black" pitchFamily="2" charset="77"/>
            </a:endParaRPr>
          </a:p>
          <a:p>
            <a:r>
              <a:rPr lang="en-US" sz="3200" dirty="0">
                <a:solidFill>
                  <a:schemeClr val="bg1">
                    <a:lumMod val="95000"/>
                  </a:schemeClr>
                </a:solidFill>
                <a:latin typeface="+mj-lt"/>
                <a:ea typeface="Roboto" panose="02000000000000000000" pitchFamily="2" charset="0"/>
                <a:cs typeface="Arima Madurai Black" pitchFamily="2" charset="77"/>
              </a:rPr>
              <a:t>Gallup Pakistan</a:t>
            </a:r>
            <a:br>
              <a:rPr lang="en-US" sz="3200" dirty="0">
                <a:solidFill>
                  <a:schemeClr val="bg1">
                    <a:lumMod val="95000"/>
                  </a:schemeClr>
                </a:solidFill>
                <a:latin typeface="+mj-lt"/>
                <a:ea typeface="Roboto" panose="02000000000000000000" pitchFamily="2" charset="0"/>
                <a:cs typeface="Arima Madurai Black" pitchFamily="2" charset="77"/>
              </a:rPr>
            </a:br>
            <a:r>
              <a:rPr lang="en-US" sz="3200" spc="48" dirty="0">
                <a:solidFill>
                  <a:srgbClr val="FF4D0E"/>
                </a:solidFill>
                <a:latin typeface="+mj-lt"/>
                <a:ea typeface="Roboto" panose="02000000000000000000" pitchFamily="2" charset="0"/>
                <a:cs typeface="Arima Madurai Black" pitchFamily="2" charset="77"/>
              </a:rPr>
              <a:t>amnah.imtiaz@gallup.com.pk</a:t>
            </a:r>
            <a:endParaRPr lang="en-US" sz="3200" spc="48" dirty="0">
              <a:solidFill>
                <a:srgbClr val="FF4D0E"/>
              </a:solidFill>
              <a:latin typeface="+mj-lt"/>
            </a:endParaRPr>
          </a:p>
        </p:txBody>
      </p:sp>
      <p:grpSp>
        <p:nvGrpSpPr>
          <p:cNvPr id="16" name="Group 15">
            <a:extLst>
              <a:ext uri="{FF2B5EF4-FFF2-40B4-BE49-F238E27FC236}">
                <a16:creationId xmlns:a16="http://schemas.microsoft.com/office/drawing/2014/main" id="{937D7F8A-EC57-0E47-A301-F7EF2512515B}"/>
              </a:ext>
            </a:extLst>
          </p:cNvPr>
          <p:cNvGrpSpPr/>
          <p:nvPr/>
        </p:nvGrpSpPr>
        <p:grpSpPr>
          <a:xfrm>
            <a:off x="6525953" y="7322137"/>
            <a:ext cx="5236093" cy="1546629"/>
            <a:chOff x="4790365" y="4514476"/>
            <a:chExt cx="2503964" cy="738648"/>
          </a:xfrm>
        </p:grpSpPr>
        <p:pic>
          <p:nvPicPr>
            <p:cNvPr id="17" name="Picture 16" descr="A close up of a sign&#10;&#10;Description automatically generated">
              <a:extLst>
                <a:ext uri="{FF2B5EF4-FFF2-40B4-BE49-F238E27FC236}">
                  <a16:creationId xmlns:a16="http://schemas.microsoft.com/office/drawing/2014/main" id="{473189A6-46DF-EB46-BA43-DCFBED1CED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36777" y="4547187"/>
              <a:ext cx="1357552" cy="673227"/>
            </a:xfrm>
            <a:prstGeom prst="rect">
              <a:avLst/>
            </a:prstGeom>
          </p:spPr>
        </p:pic>
        <p:pic>
          <p:nvPicPr>
            <p:cNvPr id="18" name="Picture 17">
              <a:extLst>
                <a:ext uri="{FF2B5EF4-FFF2-40B4-BE49-F238E27FC236}">
                  <a16:creationId xmlns:a16="http://schemas.microsoft.com/office/drawing/2014/main" id="{DE147258-BBA4-BE40-BA68-FCD00C30EEFA}"/>
                </a:ext>
              </a:extLst>
            </p:cNvPr>
            <p:cNvPicPr/>
            <p:nvPr/>
          </p:nvPicPr>
          <p:blipFill>
            <a:blip r:embed="rId3">
              <a:extLst>
                <a:ext uri="{28A0092B-C50C-407E-A947-70E740481C1C}">
                  <a14:useLocalDpi xmlns:a14="http://schemas.microsoft.com/office/drawing/2010/main"/>
                </a:ext>
              </a:extLst>
            </a:blip>
            <a:srcRect/>
            <a:stretch/>
          </p:blipFill>
          <p:spPr bwMode="auto">
            <a:xfrm>
              <a:off x="4790365" y="4514476"/>
              <a:ext cx="738648" cy="738648"/>
            </a:xfrm>
            <a:prstGeom prst="rect">
              <a:avLst/>
            </a:prstGeom>
            <a:noFill/>
          </p:spPr>
        </p:pic>
      </p:grpSp>
      <p:sp>
        <p:nvSpPr>
          <p:cNvPr id="3" name="Slide Number Placeholder 2">
            <a:extLst>
              <a:ext uri="{FF2B5EF4-FFF2-40B4-BE49-F238E27FC236}">
                <a16:creationId xmlns:a16="http://schemas.microsoft.com/office/drawing/2014/main" id="{598FA069-8070-834A-AACF-B4FB7AA045D8}"/>
              </a:ext>
            </a:extLst>
          </p:cNvPr>
          <p:cNvSpPr>
            <a:spLocks noGrp="1"/>
          </p:cNvSpPr>
          <p:nvPr>
            <p:ph type="sldNum" sz="quarter" idx="12"/>
          </p:nvPr>
        </p:nvSpPr>
        <p:spPr/>
        <p:txBody>
          <a:bodyPr/>
          <a:lstStyle/>
          <a:p>
            <a:fld id="{B6F15528-21DE-4FAA-801E-634DDDAF4B2B}" type="slidenum">
              <a:rPr lang="en-US" smtClean="0"/>
              <a:pPr/>
              <a:t>27</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1" y="0"/>
            <a:ext cx="18288001" cy="1289437"/>
          </a:xfrm>
          <a:prstGeom prst="rect">
            <a:avLst/>
          </a:prstGeom>
          <a:solidFill>
            <a:srgbClr val="0C2A52"/>
          </a:solidFill>
        </p:spPr>
        <p:txBody>
          <a:bodyPr/>
          <a:lstStyle/>
          <a:p>
            <a:endParaRPr lang="en-US"/>
          </a:p>
        </p:txBody>
      </p:sp>
      <p:sp>
        <p:nvSpPr>
          <p:cNvPr id="10" name="TextBox 9">
            <a:extLst>
              <a:ext uri="{FF2B5EF4-FFF2-40B4-BE49-F238E27FC236}">
                <a16:creationId xmlns:a16="http://schemas.microsoft.com/office/drawing/2014/main" id="{B9FD1C39-5ACC-D24A-B932-4DC902711E69}"/>
              </a:ext>
            </a:extLst>
          </p:cNvPr>
          <p:cNvSpPr txBox="1"/>
          <p:nvPr/>
        </p:nvSpPr>
        <p:spPr>
          <a:xfrm>
            <a:off x="1529184" y="1956704"/>
            <a:ext cx="15475311" cy="1361911"/>
          </a:xfrm>
          <a:prstGeom prst="rect">
            <a:avLst/>
          </a:prstGeom>
          <a:noFill/>
        </p:spPr>
        <p:txBody>
          <a:bodyPr wrap="square" rtlCol="0">
            <a:spAutoFit/>
          </a:bodyPr>
          <a:lstStyle/>
          <a:p>
            <a:endParaRPr lang="en-GB" sz="2400" dirty="0">
              <a:solidFill>
                <a:srgbClr val="FF4503"/>
              </a:solidFill>
              <a:latin typeface="+mj-lt"/>
            </a:endParaRPr>
          </a:p>
          <a:p>
            <a:endParaRPr lang="en-GB" sz="2400" dirty="0">
              <a:solidFill>
                <a:srgbClr val="FF4503"/>
              </a:solidFill>
              <a:latin typeface="+mj-lt"/>
            </a:endParaRPr>
          </a:p>
          <a:p>
            <a:endParaRPr lang="en-GB" sz="1050" dirty="0">
              <a:solidFill>
                <a:schemeClr val="tx2"/>
              </a:solidFill>
              <a:latin typeface="+mj-lt"/>
            </a:endParaRPr>
          </a:p>
          <a:p>
            <a:endParaRPr lang="en-GB" sz="2400" dirty="0">
              <a:solidFill>
                <a:srgbClr val="FF4503"/>
              </a:solidFill>
              <a:latin typeface="+mj-lt"/>
            </a:endParaRPr>
          </a:p>
        </p:txBody>
      </p:sp>
      <p:pic>
        <p:nvPicPr>
          <p:cNvPr id="13" name="Graphic 12" descr="Clipboard Checked">
            <a:extLst>
              <a:ext uri="{FF2B5EF4-FFF2-40B4-BE49-F238E27FC236}">
                <a16:creationId xmlns:a16="http://schemas.microsoft.com/office/drawing/2014/main" id="{BF6D4AC3-19E8-FA4E-A729-0B273E3EF5F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687800" y="-1"/>
            <a:ext cx="1223197" cy="1223197"/>
          </a:xfrm>
          <a:prstGeom prst="rect">
            <a:avLst/>
          </a:prstGeom>
        </p:spPr>
      </p:pic>
      <p:sp>
        <p:nvSpPr>
          <p:cNvPr id="17" name="TextBox 16">
            <a:extLst>
              <a:ext uri="{FF2B5EF4-FFF2-40B4-BE49-F238E27FC236}">
                <a16:creationId xmlns:a16="http://schemas.microsoft.com/office/drawing/2014/main" id="{34E513D5-F47E-A84E-8BB2-906571B32ABD}"/>
              </a:ext>
            </a:extLst>
          </p:cNvPr>
          <p:cNvSpPr txBox="1"/>
          <p:nvPr/>
        </p:nvSpPr>
        <p:spPr>
          <a:xfrm>
            <a:off x="1263982" y="268141"/>
            <a:ext cx="15475311" cy="1446550"/>
          </a:xfrm>
          <a:prstGeom prst="rect">
            <a:avLst/>
          </a:prstGeom>
          <a:noFill/>
        </p:spPr>
        <p:txBody>
          <a:bodyPr wrap="square" rtlCol="0">
            <a:spAutoFit/>
          </a:bodyPr>
          <a:lstStyle/>
          <a:p>
            <a:pPr algn="ctr"/>
            <a:r>
              <a:rPr lang="en-GB" sz="4400" dirty="0">
                <a:solidFill>
                  <a:schemeClr val="bg1"/>
                </a:solidFill>
                <a:latin typeface="+mj-lt"/>
              </a:rPr>
              <a:t>GALLUP PAKISTAN BUSINESS CONFIDENCE SURVEYS OVER TIME</a:t>
            </a:r>
          </a:p>
          <a:p>
            <a:endParaRPr lang="x-none" sz="4400" dirty="0">
              <a:solidFill>
                <a:schemeClr val="bg1"/>
              </a:solidFill>
            </a:endParaRPr>
          </a:p>
        </p:txBody>
      </p:sp>
      <p:pic>
        <p:nvPicPr>
          <p:cNvPr id="18" name="Picture 17" descr="A close up of a sign&#10;&#10;Description automatically generated">
            <a:extLst>
              <a:ext uri="{FF2B5EF4-FFF2-40B4-BE49-F238E27FC236}">
                <a16:creationId xmlns:a16="http://schemas.microsoft.com/office/drawing/2014/main" id="{F04E717E-B52D-844B-BC84-4683AFB5630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19" name="Picture 18">
            <a:extLst>
              <a:ext uri="{FF2B5EF4-FFF2-40B4-BE49-F238E27FC236}">
                <a16:creationId xmlns:a16="http://schemas.microsoft.com/office/drawing/2014/main" id="{1B8EC7B2-80C7-CE4B-BF94-8C3023BF76E4}"/>
              </a:ext>
            </a:extLst>
          </p:cNvPr>
          <p:cNvPicPr/>
          <p:nvPr/>
        </p:nvPicPr>
        <p:blipFill>
          <a:blip r:embed="rId5"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2" name="Slide Number Placeholder 1">
            <a:extLst>
              <a:ext uri="{FF2B5EF4-FFF2-40B4-BE49-F238E27FC236}">
                <a16:creationId xmlns:a16="http://schemas.microsoft.com/office/drawing/2014/main" id="{A87BB6D5-B272-6649-9288-7C124CEED93E}"/>
              </a:ext>
            </a:extLst>
          </p:cNvPr>
          <p:cNvSpPr>
            <a:spLocks noGrp="1"/>
          </p:cNvSpPr>
          <p:nvPr>
            <p:ph type="sldNum" sz="quarter" idx="12"/>
          </p:nvPr>
        </p:nvSpPr>
        <p:spPr>
          <a:xfrm>
            <a:off x="12644016" y="9600235"/>
            <a:ext cx="4114800" cy="547688"/>
          </a:xfrm>
        </p:spPr>
        <p:txBody>
          <a:bodyPr/>
          <a:lstStyle/>
          <a:p>
            <a:fld id="{B6F15528-21DE-4FAA-801E-634DDDAF4B2B}" type="slidenum">
              <a:rPr lang="en-US" smtClean="0"/>
              <a:pPr/>
              <a:t>3</a:t>
            </a:fld>
            <a:endParaRPr lang="en-US" dirty="0"/>
          </a:p>
        </p:txBody>
      </p:sp>
      <p:graphicFrame>
        <p:nvGraphicFramePr>
          <p:cNvPr id="3" name="Table 4">
            <a:extLst>
              <a:ext uri="{FF2B5EF4-FFF2-40B4-BE49-F238E27FC236}">
                <a16:creationId xmlns:a16="http://schemas.microsoft.com/office/drawing/2014/main" id="{009EA5B7-9359-8123-8D87-E706D119C2E1}"/>
              </a:ext>
            </a:extLst>
          </p:cNvPr>
          <p:cNvGraphicFramePr>
            <a:graphicFrameLocks noGrp="1"/>
          </p:cNvGraphicFramePr>
          <p:nvPr>
            <p:extLst>
              <p:ext uri="{D42A27DB-BD31-4B8C-83A1-F6EECF244321}">
                <p14:modId xmlns:p14="http://schemas.microsoft.com/office/powerpoint/2010/main" val="4194799421"/>
              </p:ext>
            </p:extLst>
          </p:nvPr>
        </p:nvGraphicFramePr>
        <p:xfrm>
          <a:off x="1371600" y="1339641"/>
          <a:ext cx="14944909" cy="8822905"/>
        </p:xfrm>
        <a:graphic>
          <a:graphicData uri="http://schemas.openxmlformats.org/drawingml/2006/table">
            <a:tbl>
              <a:tblPr firstRow="1" bandRow="1">
                <a:tableStyleId>{7DF18680-E054-41AD-8BC1-D1AEF772440D}</a:tableStyleId>
              </a:tblPr>
              <a:tblGrid>
                <a:gridCol w="3851236">
                  <a:extLst>
                    <a:ext uri="{9D8B030D-6E8A-4147-A177-3AD203B41FA5}">
                      <a16:colId xmlns:a16="http://schemas.microsoft.com/office/drawing/2014/main" val="220447859"/>
                    </a:ext>
                  </a:extLst>
                </a:gridCol>
                <a:gridCol w="6810864">
                  <a:extLst>
                    <a:ext uri="{9D8B030D-6E8A-4147-A177-3AD203B41FA5}">
                      <a16:colId xmlns:a16="http://schemas.microsoft.com/office/drawing/2014/main" val="3857280883"/>
                    </a:ext>
                  </a:extLst>
                </a:gridCol>
                <a:gridCol w="4282809">
                  <a:extLst>
                    <a:ext uri="{9D8B030D-6E8A-4147-A177-3AD203B41FA5}">
                      <a16:colId xmlns:a16="http://schemas.microsoft.com/office/drawing/2014/main" val="3647957057"/>
                    </a:ext>
                  </a:extLst>
                </a:gridCol>
              </a:tblGrid>
              <a:tr h="413323">
                <a:tc>
                  <a:txBody>
                    <a:bodyPr/>
                    <a:lstStyle/>
                    <a:p>
                      <a:pPr algn="ctr" rtl="0" fontAlgn="ctr"/>
                      <a:r>
                        <a:rPr lang="en-US" sz="2400" b="1" i="0" u="none" strike="noStrike" dirty="0">
                          <a:solidFill>
                            <a:schemeClr val="bg1"/>
                          </a:solidFill>
                          <a:effectLst/>
                          <a:latin typeface="Calibri" panose="020F0502020204030204" pitchFamily="34" charset="0"/>
                        </a:rPr>
                        <a:t>QUARTER</a:t>
                      </a:r>
                    </a:p>
                  </a:txBody>
                  <a:tcPr marL="9525" marR="9525" marT="9525" marB="0" anchor="ctr">
                    <a:solidFill>
                      <a:srgbClr val="0070C0"/>
                    </a:solidFill>
                  </a:tcPr>
                </a:tc>
                <a:tc>
                  <a:txBody>
                    <a:bodyPr/>
                    <a:lstStyle/>
                    <a:p>
                      <a:pPr algn="ctr" rtl="0" fontAlgn="ctr"/>
                      <a:r>
                        <a:rPr lang="en-US" sz="2400" b="1" i="0" u="none" strike="noStrike" dirty="0">
                          <a:solidFill>
                            <a:schemeClr val="bg1"/>
                          </a:solidFill>
                          <a:effectLst/>
                          <a:latin typeface="Calibri" panose="020F0502020204030204" pitchFamily="34" charset="0"/>
                        </a:rPr>
                        <a:t>TIMELINE</a:t>
                      </a:r>
                    </a:p>
                  </a:txBody>
                  <a:tcPr marL="9525" marR="9525" marT="9525" marB="0" anchor="ctr">
                    <a:solidFill>
                      <a:srgbClr val="0070C0"/>
                    </a:solidFill>
                  </a:tcPr>
                </a:tc>
                <a:tc>
                  <a:txBody>
                    <a:bodyPr/>
                    <a:lstStyle/>
                    <a:p>
                      <a:pPr algn="ctr" rtl="0" fontAlgn="ctr"/>
                      <a:r>
                        <a:rPr lang="en-US" sz="2400" b="1" i="0" u="none" strike="noStrike">
                          <a:solidFill>
                            <a:schemeClr val="bg1"/>
                          </a:solidFill>
                          <a:effectLst/>
                          <a:latin typeface="Calibri" panose="020F0502020204030204" pitchFamily="34" charset="0"/>
                        </a:rPr>
                        <a:t>LINK</a:t>
                      </a:r>
                    </a:p>
                  </a:txBody>
                  <a:tcPr marL="9525" marR="9525" marT="9525" marB="0" anchor="ctr">
                    <a:solidFill>
                      <a:srgbClr val="0070C0"/>
                    </a:solidFill>
                  </a:tcPr>
                </a:tc>
                <a:extLst>
                  <a:ext uri="{0D108BD9-81ED-4DB2-BD59-A6C34878D82A}">
                    <a16:rowId xmlns:a16="http://schemas.microsoft.com/office/drawing/2014/main" val="2008279396"/>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Q2 2020</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April-May-June</a:t>
                      </a:r>
                    </a:p>
                  </a:txBody>
                  <a:tcPr marL="9525" marR="9525" marT="9525" marB="0" anchor="ctr">
                    <a:solidFill>
                      <a:srgbClr val="0070C0"/>
                    </a:solidFill>
                  </a:tcPr>
                </a:tc>
                <a:tc>
                  <a:txBody>
                    <a:bodyPr/>
                    <a:lstStyle/>
                    <a:p>
                      <a:pPr algn="ctr" rtl="0" fontAlgn="ctr">
                        <a:lnSpc>
                          <a:spcPts val="1800"/>
                        </a:lnSpc>
                      </a:pPr>
                      <a:r>
                        <a:rPr lang="en-US" sz="2000" b="0" i="0" u="sng" strike="noStrike" dirty="0">
                          <a:solidFill>
                            <a:schemeClr val="bg1"/>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Q2 2020 (CLICK HERE)</a:t>
                      </a:r>
                      <a:endParaRPr lang="en-US" sz="2000" b="0" i="0" u="sng" strike="noStrike" dirty="0">
                        <a:solidFill>
                          <a:schemeClr val="bg1"/>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883955037"/>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Q3 2020</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July-August-September</a:t>
                      </a:r>
                    </a:p>
                  </a:txBody>
                  <a:tcPr marL="9525" marR="9525" marT="9525" marB="0" anchor="ctr">
                    <a:solidFill>
                      <a:srgbClr val="0070C0"/>
                    </a:solidFill>
                  </a:tcPr>
                </a:tc>
                <a:tc>
                  <a:txBody>
                    <a:bodyPr/>
                    <a:lstStyle/>
                    <a:p>
                      <a:pPr algn="ctr" rtl="0" fontAlgn="ctr">
                        <a:lnSpc>
                          <a:spcPts val="1800"/>
                        </a:lnSpc>
                      </a:pPr>
                      <a:r>
                        <a:rPr lang="en-US" sz="2000" b="0" i="0" u="none" strike="noStrike">
                          <a:solidFill>
                            <a:schemeClr val="bg1"/>
                          </a:solidFill>
                          <a:effectLst/>
                          <a:latin typeface="Calibri" panose="020F0502020204030204" pitchFamily="34" charset="0"/>
                        </a:rPr>
                        <a:t>Survey not conducted</a:t>
                      </a:r>
                    </a:p>
                  </a:txBody>
                  <a:tcPr marL="9525" marR="9525" marT="9525" marB="0" anchor="ctr">
                    <a:solidFill>
                      <a:srgbClr val="0070C0"/>
                    </a:solidFill>
                  </a:tcPr>
                </a:tc>
                <a:extLst>
                  <a:ext uri="{0D108BD9-81ED-4DB2-BD59-A6C34878D82A}">
                    <a16:rowId xmlns:a16="http://schemas.microsoft.com/office/drawing/2014/main" val="2537303473"/>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Q4 2020</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October-November-December</a:t>
                      </a:r>
                    </a:p>
                  </a:txBody>
                  <a:tcPr marL="9525" marR="9525" marT="9525" marB="0" anchor="ctr">
                    <a:solidFill>
                      <a:srgbClr val="0070C0"/>
                    </a:solidFill>
                  </a:tcPr>
                </a:tc>
                <a:tc>
                  <a:txBody>
                    <a:bodyPr/>
                    <a:lstStyle/>
                    <a:p>
                      <a:pPr algn="ctr" rtl="0" fontAlgn="ctr">
                        <a:lnSpc>
                          <a:spcPts val="1800"/>
                        </a:lnSpc>
                      </a:pPr>
                      <a:r>
                        <a:rPr lang="en-US" sz="2000" b="0" i="0" u="sng" strike="noStrike" dirty="0">
                          <a:solidFill>
                            <a:schemeClr val="bg1"/>
                          </a:solidFill>
                          <a:effectLst/>
                          <a:latin typeface="Calibri" panose="020F0502020204030204" pitchFamily="34" charset="0"/>
                          <a:hlinkClick r:id="rId7">
                            <a:extLst>
                              <a:ext uri="{A12FA001-AC4F-418D-AE19-62706E023703}">
                                <ahyp:hlinkClr xmlns:ahyp="http://schemas.microsoft.com/office/drawing/2018/hyperlinkcolor" val="tx"/>
                              </a:ext>
                            </a:extLst>
                          </a:hlinkClick>
                        </a:rPr>
                        <a:t>Q4 2020 (CLICK HERE)</a:t>
                      </a:r>
                      <a:endParaRPr lang="en-US" sz="2000" b="0" i="0" u="sng" strike="noStrike" dirty="0">
                        <a:solidFill>
                          <a:schemeClr val="bg1"/>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832983212"/>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Q1 2021</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January-February-March </a:t>
                      </a:r>
                    </a:p>
                  </a:txBody>
                  <a:tcPr marL="9525" marR="9525" marT="9525" marB="0" anchor="ctr">
                    <a:solidFill>
                      <a:srgbClr val="0070C0"/>
                    </a:solidFill>
                  </a:tcPr>
                </a:tc>
                <a:tc>
                  <a:txBody>
                    <a:bodyPr/>
                    <a:lstStyle/>
                    <a:p>
                      <a:pPr algn="ctr" rtl="0" fontAlgn="ctr">
                        <a:lnSpc>
                          <a:spcPts val="1800"/>
                        </a:lnSpc>
                      </a:pPr>
                      <a:r>
                        <a:rPr lang="en-US" sz="2000" b="0" i="0" u="none" strike="noStrike">
                          <a:solidFill>
                            <a:schemeClr val="bg1"/>
                          </a:solidFill>
                          <a:effectLst/>
                          <a:latin typeface="Calibri" panose="020F0502020204030204" pitchFamily="34" charset="0"/>
                        </a:rPr>
                        <a:t>Survey not conducted</a:t>
                      </a:r>
                    </a:p>
                  </a:txBody>
                  <a:tcPr marL="9525" marR="9525" marT="9525" marB="0" anchor="ctr">
                    <a:solidFill>
                      <a:srgbClr val="0070C0"/>
                    </a:solidFill>
                  </a:tcPr>
                </a:tc>
                <a:extLst>
                  <a:ext uri="{0D108BD9-81ED-4DB2-BD59-A6C34878D82A}">
                    <a16:rowId xmlns:a16="http://schemas.microsoft.com/office/drawing/2014/main" val="491104087"/>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Q2 2021</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April-May-June</a:t>
                      </a:r>
                    </a:p>
                  </a:txBody>
                  <a:tcPr marL="9525" marR="9525" marT="9525" marB="0" anchor="ctr">
                    <a:solidFill>
                      <a:srgbClr val="0070C0"/>
                    </a:solidFill>
                  </a:tcPr>
                </a:tc>
                <a:tc>
                  <a:txBody>
                    <a:bodyPr/>
                    <a:lstStyle/>
                    <a:p>
                      <a:pPr algn="ctr" rtl="0" fontAlgn="ctr">
                        <a:lnSpc>
                          <a:spcPts val="1800"/>
                        </a:lnSpc>
                      </a:pPr>
                      <a:r>
                        <a:rPr lang="en-US" sz="2000" b="0" i="0" u="sng" strike="noStrike" dirty="0">
                          <a:solidFill>
                            <a:schemeClr val="bg1"/>
                          </a:solidFill>
                          <a:effectLst/>
                          <a:latin typeface="Calibri" panose="020F0502020204030204" pitchFamily="34" charset="0"/>
                          <a:hlinkClick r:id="rId8">
                            <a:extLst>
                              <a:ext uri="{A12FA001-AC4F-418D-AE19-62706E023703}">
                                <ahyp:hlinkClr xmlns:ahyp="http://schemas.microsoft.com/office/drawing/2018/hyperlinkcolor" val="tx"/>
                              </a:ext>
                            </a:extLst>
                          </a:hlinkClick>
                        </a:rPr>
                        <a:t>Q2 2021 (CLICK HERE)</a:t>
                      </a:r>
                      <a:endParaRPr lang="en-US" sz="2000" b="0" i="0" u="sng" strike="noStrike" dirty="0">
                        <a:solidFill>
                          <a:schemeClr val="bg1"/>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3534506249"/>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Q3 2021 </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July-August-September</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Survey not conducted</a:t>
                      </a:r>
                    </a:p>
                  </a:txBody>
                  <a:tcPr marL="9525" marR="9525" marT="9525" marB="0" anchor="ctr">
                    <a:solidFill>
                      <a:srgbClr val="0070C0"/>
                    </a:solidFill>
                  </a:tcPr>
                </a:tc>
                <a:extLst>
                  <a:ext uri="{0D108BD9-81ED-4DB2-BD59-A6C34878D82A}">
                    <a16:rowId xmlns:a16="http://schemas.microsoft.com/office/drawing/2014/main" val="1543514439"/>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Q4 2021</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October-November-December</a:t>
                      </a:r>
                    </a:p>
                  </a:txBody>
                  <a:tcPr marL="9525" marR="9525" marT="9525" marB="0" anchor="ctr">
                    <a:solidFill>
                      <a:srgbClr val="0070C0"/>
                    </a:solidFill>
                  </a:tcPr>
                </a:tc>
                <a:tc>
                  <a:txBody>
                    <a:bodyPr/>
                    <a:lstStyle/>
                    <a:p>
                      <a:pPr algn="ctr" rtl="0" fontAlgn="ctr">
                        <a:lnSpc>
                          <a:spcPts val="1800"/>
                        </a:lnSpc>
                      </a:pPr>
                      <a:r>
                        <a:rPr lang="en-US" sz="2000" b="0" i="0" u="sng" strike="noStrike" dirty="0">
                          <a:solidFill>
                            <a:schemeClr val="bg1"/>
                          </a:solidFill>
                          <a:effectLst/>
                          <a:latin typeface="Calibri" panose="020F0502020204030204" pitchFamily="34" charset="0"/>
                          <a:hlinkClick r:id="rId9">
                            <a:extLst>
                              <a:ext uri="{A12FA001-AC4F-418D-AE19-62706E023703}">
                                <ahyp:hlinkClr xmlns:ahyp="http://schemas.microsoft.com/office/drawing/2018/hyperlinkcolor" val="tx"/>
                              </a:ext>
                            </a:extLst>
                          </a:hlinkClick>
                        </a:rPr>
                        <a:t>Q4 2021 (CLICK HERE)</a:t>
                      </a:r>
                      <a:endParaRPr lang="en-US" sz="2000" b="0" i="0" u="sng" strike="noStrike" dirty="0">
                        <a:solidFill>
                          <a:schemeClr val="bg1"/>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1993414252"/>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Q1 2022</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January-February-March </a:t>
                      </a:r>
                    </a:p>
                  </a:txBody>
                  <a:tcPr marL="9525" marR="9525" marT="9525" marB="0" anchor="ctr">
                    <a:solidFill>
                      <a:srgbClr val="0070C0"/>
                    </a:solidFill>
                  </a:tcPr>
                </a:tc>
                <a:tc>
                  <a:txBody>
                    <a:bodyPr/>
                    <a:lstStyle/>
                    <a:p>
                      <a:pPr algn="ctr" rtl="0" fontAlgn="ctr">
                        <a:lnSpc>
                          <a:spcPts val="1800"/>
                        </a:lnSpc>
                      </a:pPr>
                      <a:r>
                        <a:rPr lang="en-US" sz="2000" b="0" i="0" u="sng" strike="noStrike" dirty="0">
                          <a:solidFill>
                            <a:schemeClr val="bg1"/>
                          </a:solidFill>
                          <a:effectLst/>
                          <a:latin typeface="Calibri" panose="020F0502020204030204" pitchFamily="34" charset="0"/>
                          <a:hlinkClick r:id="rId10">
                            <a:extLst>
                              <a:ext uri="{A12FA001-AC4F-418D-AE19-62706E023703}">
                                <ahyp:hlinkClr xmlns:ahyp="http://schemas.microsoft.com/office/drawing/2018/hyperlinkcolor" val="tx"/>
                              </a:ext>
                            </a:extLst>
                          </a:hlinkClick>
                        </a:rPr>
                        <a:t>Q1 2022 (CLICK HERE)</a:t>
                      </a:r>
                      <a:endParaRPr lang="en-US" sz="2000" b="0" i="0" u="sng" strike="noStrike" dirty="0">
                        <a:solidFill>
                          <a:schemeClr val="bg1"/>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10008"/>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Q2 2022</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April-May-June</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Survey not conducted</a:t>
                      </a:r>
                    </a:p>
                  </a:txBody>
                  <a:tcPr marL="9525" marR="9525" marT="9525" marB="0" anchor="ctr">
                    <a:solidFill>
                      <a:srgbClr val="0070C0"/>
                    </a:solidFill>
                  </a:tcPr>
                </a:tc>
                <a:extLst>
                  <a:ext uri="{0D108BD9-81ED-4DB2-BD59-A6C34878D82A}">
                    <a16:rowId xmlns:a16="http://schemas.microsoft.com/office/drawing/2014/main" val="4065185980"/>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Q3 2022</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July-August-September</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Survey not conducted</a:t>
                      </a:r>
                    </a:p>
                  </a:txBody>
                  <a:tcPr marL="9525" marR="9525" marT="9525" marB="0" anchor="ctr">
                    <a:solidFill>
                      <a:srgbClr val="0070C0"/>
                    </a:solidFill>
                  </a:tcPr>
                </a:tc>
                <a:extLst>
                  <a:ext uri="{0D108BD9-81ED-4DB2-BD59-A6C34878D82A}">
                    <a16:rowId xmlns:a16="http://schemas.microsoft.com/office/drawing/2014/main" val="3666615473"/>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Q4 2022</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October-November-December</a:t>
                      </a:r>
                    </a:p>
                  </a:txBody>
                  <a:tcPr marL="9525" marR="9525" marT="9525" marB="0" anchor="ctr">
                    <a:solidFill>
                      <a:srgbClr val="0070C0"/>
                    </a:solidFill>
                  </a:tcPr>
                </a:tc>
                <a:tc>
                  <a:txBody>
                    <a:bodyPr/>
                    <a:lstStyle/>
                    <a:p>
                      <a:pPr algn="ctr" rtl="0" fontAlgn="ctr">
                        <a:lnSpc>
                          <a:spcPts val="1800"/>
                        </a:lnSpc>
                      </a:pPr>
                      <a:r>
                        <a:rPr lang="en-US" sz="2000" b="0" i="0" u="sng" strike="noStrike" dirty="0">
                          <a:solidFill>
                            <a:schemeClr val="bg1"/>
                          </a:solidFill>
                          <a:effectLst/>
                          <a:latin typeface="Calibri" panose="020F0502020204030204" pitchFamily="34" charset="0"/>
                          <a:hlinkClick r:id="rId11">
                            <a:extLst>
                              <a:ext uri="{A12FA001-AC4F-418D-AE19-62706E023703}">
                                <ahyp:hlinkClr xmlns:ahyp="http://schemas.microsoft.com/office/drawing/2018/hyperlinkcolor" val="tx"/>
                              </a:ext>
                            </a:extLst>
                          </a:hlinkClick>
                        </a:rPr>
                        <a:t>Q4 2022 (CLICK HERE)</a:t>
                      </a:r>
                      <a:endParaRPr lang="en-US" sz="2000" b="0" i="0" u="sng" strike="noStrike" dirty="0">
                        <a:solidFill>
                          <a:schemeClr val="bg1"/>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3900084250"/>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Q1 2023</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January-February-March</a:t>
                      </a:r>
                    </a:p>
                  </a:txBody>
                  <a:tcPr marL="9525" marR="9525" marT="9525" marB="0" anchor="ctr">
                    <a:solidFill>
                      <a:srgbClr val="0070C0"/>
                    </a:solidFill>
                  </a:tcPr>
                </a:tc>
                <a:tc>
                  <a:txBody>
                    <a:bodyPr/>
                    <a:lstStyle/>
                    <a:p>
                      <a:pPr algn="ctr" rtl="0" fontAlgn="ctr">
                        <a:lnSpc>
                          <a:spcPts val="1800"/>
                        </a:lnSpc>
                      </a:pPr>
                      <a:r>
                        <a:rPr lang="en-US" sz="2000" b="0" i="0" u="sng" strike="noStrike" dirty="0">
                          <a:solidFill>
                            <a:schemeClr val="bg1"/>
                          </a:solidFill>
                          <a:effectLst/>
                          <a:latin typeface="Calibri" panose="020F0502020204030204" pitchFamily="34" charset="0"/>
                          <a:hlinkClick r:id="rId12">
                            <a:extLst>
                              <a:ext uri="{A12FA001-AC4F-418D-AE19-62706E023703}">
                                <ahyp:hlinkClr xmlns:ahyp="http://schemas.microsoft.com/office/drawing/2018/hyperlinkcolor" val="tx"/>
                              </a:ext>
                            </a:extLst>
                          </a:hlinkClick>
                        </a:rPr>
                        <a:t>Q1 2023 (CLICK HERE)</a:t>
                      </a:r>
                      <a:endParaRPr lang="en-US" sz="2000" b="0" i="0" u="sng" strike="noStrike" dirty="0">
                        <a:solidFill>
                          <a:schemeClr val="bg1"/>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3316400496"/>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Q2 2023</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April-May-June</a:t>
                      </a:r>
                    </a:p>
                  </a:txBody>
                  <a:tcPr marL="9525" marR="9525" marT="9525" marB="0" anchor="ctr">
                    <a:solidFill>
                      <a:srgbClr val="0070C0"/>
                    </a:solidFill>
                  </a:tcPr>
                </a:tc>
                <a:tc>
                  <a:txBody>
                    <a:bodyPr/>
                    <a:lstStyle/>
                    <a:p>
                      <a:pPr algn="ctr" rtl="0" fontAlgn="ctr">
                        <a:lnSpc>
                          <a:spcPts val="1800"/>
                        </a:lnSpc>
                      </a:pPr>
                      <a:r>
                        <a:rPr lang="en-US" sz="2000" b="0" i="0" u="sng" strike="noStrike" dirty="0">
                          <a:solidFill>
                            <a:schemeClr val="bg1"/>
                          </a:solidFill>
                          <a:effectLst/>
                          <a:latin typeface="Calibri" panose="020F0502020204030204" pitchFamily="34" charset="0"/>
                          <a:hlinkClick r:id="rId13">
                            <a:extLst>
                              <a:ext uri="{A12FA001-AC4F-418D-AE19-62706E023703}">
                                <ahyp:hlinkClr xmlns:ahyp="http://schemas.microsoft.com/office/drawing/2018/hyperlinkcolor" val="tx"/>
                              </a:ext>
                            </a:extLst>
                          </a:hlinkClick>
                        </a:rPr>
                        <a:t>Q2 2023 (CLICK HERE)</a:t>
                      </a:r>
                      <a:endParaRPr lang="en-US" sz="2000" b="0" i="0" u="sng" strike="noStrike" dirty="0">
                        <a:solidFill>
                          <a:schemeClr val="bg1"/>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628114648"/>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Q3 2023</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July-August-September</a:t>
                      </a:r>
                    </a:p>
                  </a:txBody>
                  <a:tcPr marL="9525" marR="9525" marT="9525" marB="0" anchor="ctr">
                    <a:solidFill>
                      <a:srgbClr val="0070C0"/>
                    </a:solidFill>
                  </a:tcPr>
                </a:tc>
                <a:tc>
                  <a:txBody>
                    <a:bodyPr/>
                    <a:lstStyle/>
                    <a:p>
                      <a:pPr algn="ctr" rtl="0" fontAlgn="ctr">
                        <a:lnSpc>
                          <a:spcPts val="1800"/>
                        </a:lnSpc>
                      </a:pPr>
                      <a:r>
                        <a:rPr lang="en-US" sz="2000" b="0" i="0" u="sng" strike="noStrike" dirty="0">
                          <a:solidFill>
                            <a:schemeClr val="bg1"/>
                          </a:solidFill>
                          <a:effectLst/>
                          <a:latin typeface="Calibri" panose="020F0502020204030204" pitchFamily="34" charset="0"/>
                          <a:hlinkClick r:id="rId14">
                            <a:extLst>
                              <a:ext uri="{A12FA001-AC4F-418D-AE19-62706E023703}">
                                <ahyp:hlinkClr xmlns:ahyp="http://schemas.microsoft.com/office/drawing/2018/hyperlinkcolor" val="tx"/>
                              </a:ext>
                            </a:extLst>
                          </a:hlinkClick>
                        </a:rPr>
                        <a:t>Q3 2023 (CLICK HERE)</a:t>
                      </a:r>
                      <a:endParaRPr lang="en-US" sz="2000" b="0" i="0" u="sng" strike="noStrike" dirty="0">
                        <a:solidFill>
                          <a:schemeClr val="bg1"/>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3851726149"/>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Q4 2023</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October-November-December</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Survey not conducted</a:t>
                      </a:r>
                    </a:p>
                  </a:txBody>
                  <a:tcPr marL="9525" marR="9525" marT="9525" marB="0" anchor="ctr">
                    <a:solidFill>
                      <a:srgbClr val="0070C0"/>
                    </a:solidFill>
                  </a:tcPr>
                </a:tc>
                <a:extLst>
                  <a:ext uri="{0D108BD9-81ED-4DB2-BD59-A6C34878D82A}">
                    <a16:rowId xmlns:a16="http://schemas.microsoft.com/office/drawing/2014/main" val="2718721860"/>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Q1 2024</a:t>
                      </a:r>
                    </a:p>
                  </a:txBody>
                  <a:tcPr marL="9525" marR="9525" marT="9525" marB="0" anchor="ctr">
                    <a:lnB w="12700" cap="flat" cmpd="sng" algn="ctr">
                      <a:noFill/>
                      <a:prstDash val="solid"/>
                      <a:round/>
                      <a:headEnd type="none" w="med" len="med"/>
                      <a:tailEnd type="none" w="med" len="med"/>
                    </a:lnB>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January-February-March</a:t>
                      </a:r>
                    </a:p>
                  </a:txBody>
                  <a:tcPr marL="9525" marR="9525" marT="9525" marB="0" anchor="ctr">
                    <a:solidFill>
                      <a:srgbClr val="0070C0"/>
                    </a:solidFill>
                  </a:tcPr>
                </a:tc>
                <a:tc>
                  <a:txBody>
                    <a:bodyPr/>
                    <a:lstStyle/>
                    <a:p>
                      <a:pPr algn="ctr" rtl="0" fontAlgn="ctr">
                        <a:lnSpc>
                          <a:spcPts val="1800"/>
                        </a:lnSpc>
                      </a:pPr>
                      <a:r>
                        <a:rPr lang="en-US" sz="2000" b="0" i="0" u="sng" strike="noStrike" dirty="0">
                          <a:solidFill>
                            <a:schemeClr val="bg1"/>
                          </a:solidFill>
                          <a:effectLst/>
                          <a:latin typeface="Calibri" panose="020F0502020204030204" pitchFamily="34" charset="0"/>
                          <a:hlinkClick r:id="rId15">
                            <a:extLst>
                              <a:ext uri="{A12FA001-AC4F-418D-AE19-62706E023703}">
                                <ahyp:hlinkClr xmlns:ahyp="http://schemas.microsoft.com/office/drawing/2018/hyperlinkcolor" val="tx"/>
                              </a:ext>
                            </a:extLst>
                          </a:hlinkClick>
                        </a:rPr>
                        <a:t>Q1 2024 (CLICK HERE)</a:t>
                      </a:r>
                      <a:endParaRPr lang="en-US" sz="2000" b="0" i="0" u="sng" strike="noStrike" dirty="0">
                        <a:solidFill>
                          <a:schemeClr val="bg1"/>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195714057"/>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Q2 2024</a:t>
                      </a:r>
                    </a:p>
                  </a:txBody>
                  <a:tcPr marL="9525" marR="9525" marT="9525" marB="0" anchor="ctr">
                    <a:lnT w="12700" cap="flat" cmpd="sng" algn="ctr">
                      <a:noFill/>
                      <a:prstDash val="solid"/>
                      <a:round/>
                      <a:headEnd type="none" w="med" len="med"/>
                      <a:tailEnd type="none" w="med" len="med"/>
                    </a:lnT>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April-May-June</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hlinkClick r:id="rId16">
                            <a:extLst>
                              <a:ext uri="{A12FA001-AC4F-418D-AE19-62706E023703}">
                                <ahyp:hlinkClr xmlns:ahyp="http://schemas.microsoft.com/office/drawing/2018/hyperlinkcolor" val="tx"/>
                              </a:ext>
                            </a:extLst>
                          </a:hlinkClick>
                        </a:rPr>
                        <a:t>Q2 2024 (CLICK HERE)</a:t>
                      </a:r>
                      <a:endParaRPr lang="en-US" sz="2000" b="0" i="0" u="none" strike="noStrike" dirty="0">
                        <a:solidFill>
                          <a:schemeClr val="bg1"/>
                        </a:solidFill>
                        <a:effectLst/>
                        <a:latin typeface="Calibri" panose="020F0502020204030204" pitchFamily="34" charset="0"/>
                      </a:endParaRPr>
                    </a:p>
                  </a:txBody>
                  <a:tcPr marL="9525" marR="9525" marT="9525" marB="0" anchor="ctr">
                    <a:solidFill>
                      <a:srgbClr val="0070C0"/>
                    </a:solidFill>
                  </a:tcPr>
                </a:tc>
                <a:extLst>
                  <a:ext uri="{0D108BD9-81ED-4DB2-BD59-A6C34878D82A}">
                    <a16:rowId xmlns:a16="http://schemas.microsoft.com/office/drawing/2014/main" val="3437963539"/>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Q3  2024</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July-August-September</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Survey not conducted</a:t>
                      </a:r>
                    </a:p>
                  </a:txBody>
                  <a:tcPr marL="9525" marR="9525" marT="9525" marB="0" anchor="ctr">
                    <a:solidFill>
                      <a:srgbClr val="0070C0"/>
                    </a:solidFill>
                  </a:tcPr>
                </a:tc>
                <a:extLst>
                  <a:ext uri="{0D108BD9-81ED-4DB2-BD59-A6C34878D82A}">
                    <a16:rowId xmlns:a16="http://schemas.microsoft.com/office/drawing/2014/main" val="2565836675"/>
                  </a:ext>
                </a:extLst>
              </a:tr>
              <a:tr h="365634">
                <a:tc>
                  <a:txBody>
                    <a:bodyPr/>
                    <a:lstStyle/>
                    <a:p>
                      <a:pPr algn="ctr" fontAlgn="b">
                        <a:lnSpc>
                          <a:spcPts val="1800"/>
                        </a:lnSpc>
                      </a:pPr>
                      <a:r>
                        <a:rPr lang="en-US" sz="2000" b="0" i="0" u="none" strike="noStrike" dirty="0">
                          <a:solidFill>
                            <a:schemeClr val="bg1"/>
                          </a:solidFill>
                          <a:effectLst/>
                          <a:latin typeface="Calibri" panose="020F0502020204030204" pitchFamily="34" charset="0"/>
                        </a:rPr>
                        <a:t>Q4 2024</a:t>
                      </a:r>
                    </a:p>
                  </a:txBody>
                  <a:tcPr marL="9525" marR="9525" marT="9525" marB="0" anchor="ctr">
                    <a:solidFill>
                      <a:srgbClr val="0070C0"/>
                    </a:solidFill>
                  </a:tcPr>
                </a:tc>
                <a:tc>
                  <a:txBody>
                    <a:bodyPr/>
                    <a:lstStyle/>
                    <a:p>
                      <a:pPr algn="ctr" fontAlgn="b">
                        <a:lnSpc>
                          <a:spcPts val="1800"/>
                        </a:lnSpc>
                      </a:pPr>
                      <a:r>
                        <a:rPr lang="en-US" sz="2000" b="0" i="0" u="none" strike="noStrike" dirty="0">
                          <a:solidFill>
                            <a:schemeClr val="bg1"/>
                          </a:solidFill>
                          <a:effectLst/>
                          <a:latin typeface="Calibri" panose="020F0502020204030204" pitchFamily="34" charset="0"/>
                        </a:rPr>
                        <a:t>October-November-December</a:t>
                      </a:r>
                    </a:p>
                  </a:txBody>
                  <a:tcPr marL="9525" marR="9525" marT="9525" marB="0" anchor="b">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hlinkClick r:id="rId16">
                            <a:extLst>
                              <a:ext uri="{A12FA001-AC4F-418D-AE19-62706E023703}">
                                <ahyp:hlinkClr xmlns:ahyp="http://schemas.microsoft.com/office/drawing/2018/hyperlinkcolor" val="tx"/>
                              </a:ext>
                            </a:extLst>
                          </a:hlinkClick>
                        </a:rPr>
                        <a:t>Q4 2024 (CLICK HERE)</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0070C0"/>
                    </a:solidFill>
                  </a:tcPr>
                </a:tc>
                <a:extLst>
                  <a:ext uri="{0D108BD9-81ED-4DB2-BD59-A6C34878D82A}">
                    <a16:rowId xmlns:a16="http://schemas.microsoft.com/office/drawing/2014/main" val="4092524882"/>
                  </a:ext>
                </a:extLst>
              </a:tr>
              <a:tr h="365634">
                <a:tc>
                  <a:txBody>
                    <a:bodyPr/>
                    <a:lstStyle/>
                    <a:p>
                      <a:pPr algn="ctr" fontAlgn="b">
                        <a:lnSpc>
                          <a:spcPts val="1800"/>
                        </a:lnSpc>
                      </a:pPr>
                      <a:r>
                        <a:rPr lang="en-US" sz="2000" b="0" i="0" u="none" strike="noStrike" dirty="0">
                          <a:solidFill>
                            <a:schemeClr val="bg1"/>
                          </a:solidFill>
                          <a:effectLst/>
                          <a:latin typeface="Calibri" panose="020F0502020204030204" pitchFamily="34" charset="0"/>
                        </a:rPr>
                        <a:t>Q1 2025</a:t>
                      </a:r>
                    </a:p>
                  </a:txBody>
                  <a:tcPr marL="9525" marR="9525" marT="9525" marB="0" anchor="ctr">
                    <a:solidFill>
                      <a:srgbClr val="0070C0"/>
                    </a:solidFill>
                  </a:tcPr>
                </a:tc>
                <a:tc>
                  <a:txBody>
                    <a:bodyPr/>
                    <a:lstStyle/>
                    <a:p>
                      <a:pPr marL="0" marR="0" indent="0" algn="ctr" defTabSz="1371600" rtl="0" eaLnBrk="1" fontAlgn="ctr" latinLnBrk="0" hangingPunct="1">
                        <a:lnSpc>
                          <a:spcPts val="1800"/>
                        </a:lnSpc>
                        <a:spcBef>
                          <a:spcPts val="0"/>
                        </a:spcBef>
                        <a:spcAft>
                          <a:spcPts val="0"/>
                        </a:spcAft>
                        <a:buClrTx/>
                        <a:buSzTx/>
                        <a:buFontTx/>
                        <a:buNone/>
                        <a:tabLst/>
                        <a:defRPr/>
                      </a:pPr>
                      <a:r>
                        <a:rPr lang="en-US" sz="2000" b="0" i="0" u="none" strike="noStrike" dirty="0">
                          <a:solidFill>
                            <a:schemeClr val="bg1"/>
                          </a:solidFill>
                          <a:effectLst/>
                          <a:latin typeface="Calibri" panose="020F0502020204030204" pitchFamily="34" charset="0"/>
                        </a:rPr>
                        <a:t>January-February-March</a:t>
                      </a:r>
                    </a:p>
                  </a:txBody>
                  <a:tcPr marL="9525" marR="9525" marT="9525" marB="0" anchor="b">
                    <a:solidFill>
                      <a:srgbClr val="0070C0"/>
                    </a:solidFill>
                  </a:tcPr>
                </a:tc>
                <a:tc>
                  <a:txBody>
                    <a:bodyPr/>
                    <a:lstStyle/>
                    <a:p>
                      <a:pPr marL="0" marR="0" indent="0" algn="ctr" defTabSz="1371600" rtl="0" eaLnBrk="1" fontAlgn="b" latinLnBrk="0" hangingPunct="1">
                        <a:lnSpc>
                          <a:spcPts val="1800"/>
                        </a:lnSpc>
                        <a:spcBef>
                          <a:spcPts val="0"/>
                        </a:spcBef>
                        <a:spcAft>
                          <a:spcPts val="0"/>
                        </a:spcAft>
                        <a:buClrTx/>
                        <a:buSzTx/>
                        <a:buFontTx/>
                        <a:buNone/>
                        <a:tabLst/>
                        <a:defRPr/>
                      </a:pPr>
                      <a:r>
                        <a:rPr lang="en-US" sz="2000" b="0" i="0" u="none" strike="noStrike" dirty="0">
                          <a:solidFill>
                            <a:schemeClr val="bg1"/>
                          </a:solidFill>
                          <a:effectLst/>
                          <a:latin typeface="Calibri" panose="020F0502020204030204" pitchFamily="34" charset="0"/>
                        </a:rPr>
                        <a:t>Survey not conducted</a:t>
                      </a:r>
                    </a:p>
                  </a:txBody>
                  <a:tcPr marL="9525" marR="9525" marT="9525" marB="0" anchor="b">
                    <a:solidFill>
                      <a:srgbClr val="0070C0"/>
                    </a:solidFill>
                  </a:tcPr>
                </a:tc>
                <a:extLst>
                  <a:ext uri="{0D108BD9-81ED-4DB2-BD59-A6C34878D82A}">
                    <a16:rowId xmlns:a16="http://schemas.microsoft.com/office/drawing/2014/main" val="10021"/>
                  </a:ext>
                </a:extLst>
              </a:tr>
              <a:tr h="365634">
                <a:tc>
                  <a:txBody>
                    <a:bodyPr/>
                    <a:lstStyle/>
                    <a:p>
                      <a:pPr algn="ctr" fontAlgn="b">
                        <a:lnSpc>
                          <a:spcPts val="1800"/>
                        </a:lnSpc>
                      </a:pPr>
                      <a:r>
                        <a:rPr lang="en-US" sz="2000" b="0" i="0" u="none" strike="noStrike" dirty="0">
                          <a:solidFill>
                            <a:schemeClr val="bg1"/>
                          </a:solidFill>
                          <a:effectLst/>
                          <a:latin typeface="Calibri" panose="020F0502020204030204" pitchFamily="34" charset="0"/>
                        </a:rPr>
                        <a:t>Q2 2025</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April-May-June</a:t>
                      </a:r>
                    </a:p>
                  </a:txBody>
                  <a:tcPr marL="9525" marR="9525" marT="9525" marB="0" anchor="b">
                    <a:solidFill>
                      <a:srgbClr val="0070C0"/>
                    </a:solidFill>
                  </a:tcPr>
                </a:tc>
                <a:tc>
                  <a:txBody>
                    <a:bodyPr/>
                    <a:lstStyle/>
                    <a:p>
                      <a:pPr marL="0" marR="0" indent="0" algn="ctr" defTabSz="1371600" rtl="0" eaLnBrk="1" fontAlgn="b" latinLnBrk="0" hangingPunct="1">
                        <a:lnSpc>
                          <a:spcPts val="1800"/>
                        </a:lnSpc>
                        <a:spcBef>
                          <a:spcPts val="0"/>
                        </a:spcBef>
                        <a:spcAft>
                          <a:spcPts val="0"/>
                        </a:spcAft>
                        <a:buClrTx/>
                        <a:buSzTx/>
                        <a:buFontTx/>
                        <a:buNone/>
                        <a:tabLst/>
                        <a:defRPr/>
                      </a:pPr>
                      <a:r>
                        <a:rPr lang="en-US" sz="2000" b="0" i="0" u="none" strike="noStrike" dirty="0">
                          <a:solidFill>
                            <a:schemeClr val="bg1"/>
                          </a:solidFill>
                          <a:effectLst/>
                          <a:latin typeface="Calibri" panose="020F0502020204030204" pitchFamily="34" charset="0"/>
                        </a:rPr>
                        <a:t>RELEASING NOW</a:t>
                      </a:r>
                    </a:p>
                  </a:txBody>
                  <a:tcPr marL="9525" marR="9525" marT="9525" marB="0" anchor="b">
                    <a:solidFill>
                      <a:srgbClr val="0070C0"/>
                    </a:solidFill>
                  </a:tcPr>
                </a:tc>
                <a:extLst>
                  <a:ext uri="{0D108BD9-81ED-4DB2-BD59-A6C34878D82A}">
                    <a16:rowId xmlns:a16="http://schemas.microsoft.com/office/drawing/2014/main" val="10020"/>
                  </a:ext>
                </a:extLst>
              </a:tr>
              <a:tr h="365634">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Q3  2025</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July-August-September</a:t>
                      </a:r>
                    </a:p>
                  </a:txBody>
                  <a:tcPr marL="9525" marR="9525" marT="9525" marB="0" anchor="ctr">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rPr>
                        <a:t>Survey not conducted</a:t>
                      </a:r>
                    </a:p>
                  </a:txBody>
                  <a:tcPr marL="9525" marR="9525" marT="9525" marB="0" anchor="ctr">
                    <a:solidFill>
                      <a:srgbClr val="0070C0"/>
                    </a:solidFill>
                  </a:tcPr>
                </a:tc>
                <a:extLst>
                  <a:ext uri="{0D108BD9-81ED-4DB2-BD59-A6C34878D82A}">
                    <a16:rowId xmlns:a16="http://schemas.microsoft.com/office/drawing/2014/main" val="10022"/>
                  </a:ext>
                </a:extLst>
              </a:tr>
              <a:tr h="365634">
                <a:tc>
                  <a:txBody>
                    <a:bodyPr/>
                    <a:lstStyle/>
                    <a:p>
                      <a:pPr algn="ctr" fontAlgn="b">
                        <a:lnSpc>
                          <a:spcPts val="1800"/>
                        </a:lnSpc>
                      </a:pPr>
                      <a:r>
                        <a:rPr lang="en-US" sz="2000" b="0" i="0" u="none" strike="noStrike" dirty="0">
                          <a:solidFill>
                            <a:schemeClr val="bg1"/>
                          </a:solidFill>
                          <a:effectLst/>
                          <a:latin typeface="Calibri" panose="020F0502020204030204" pitchFamily="34" charset="0"/>
                        </a:rPr>
                        <a:t>Q4 2025</a:t>
                      </a:r>
                    </a:p>
                  </a:txBody>
                  <a:tcPr marL="9525" marR="9525" marT="9525" marB="0" anchor="ctr">
                    <a:solidFill>
                      <a:srgbClr val="0070C0"/>
                    </a:solidFill>
                  </a:tcPr>
                </a:tc>
                <a:tc>
                  <a:txBody>
                    <a:bodyPr/>
                    <a:lstStyle/>
                    <a:p>
                      <a:pPr algn="ctr" fontAlgn="b">
                        <a:lnSpc>
                          <a:spcPts val="1800"/>
                        </a:lnSpc>
                      </a:pPr>
                      <a:r>
                        <a:rPr lang="en-US" sz="2000" b="0" i="0" u="none" strike="noStrike" dirty="0">
                          <a:solidFill>
                            <a:schemeClr val="bg1"/>
                          </a:solidFill>
                          <a:effectLst/>
                          <a:latin typeface="Calibri" panose="020F0502020204030204" pitchFamily="34" charset="0"/>
                        </a:rPr>
                        <a:t>October-November-December</a:t>
                      </a:r>
                    </a:p>
                  </a:txBody>
                  <a:tcPr marL="9525" marR="9525" marT="9525" marB="0" anchor="b">
                    <a:solidFill>
                      <a:srgbClr val="0070C0"/>
                    </a:solidFill>
                  </a:tcPr>
                </a:tc>
                <a:tc>
                  <a:txBody>
                    <a:bodyPr/>
                    <a:lstStyle/>
                    <a:p>
                      <a:pPr algn="ctr" rtl="0" fontAlgn="ctr">
                        <a:lnSpc>
                          <a:spcPts val="1800"/>
                        </a:lnSpc>
                      </a:pPr>
                      <a:r>
                        <a:rPr lang="en-US" sz="2000" b="0" i="0" u="none" strike="noStrike" dirty="0">
                          <a:solidFill>
                            <a:schemeClr val="bg1"/>
                          </a:solidFill>
                          <a:effectLst/>
                          <a:latin typeface="Calibri" panose="020F0502020204030204" pitchFamily="34" charset="0"/>
                          <a:hlinkClick r:id="rId16">
                            <a:extLst>
                              <a:ext uri="{A12FA001-AC4F-418D-AE19-62706E023703}">
                                <ahyp:hlinkClr xmlns:ahyp="http://schemas.microsoft.com/office/drawing/2018/hyperlinkcolor" val="tx"/>
                              </a:ext>
                            </a:extLst>
                          </a:hlinkClick>
                        </a:rPr>
                        <a:t>Q4 2025 (CLICK HERE)</a:t>
                      </a:r>
                      <a:endParaRPr lang="en-US" sz="2000" b="0" i="0" u="none" strike="noStrike" dirty="0">
                        <a:solidFill>
                          <a:schemeClr val="bg1"/>
                        </a:solidFill>
                        <a:effectLst/>
                        <a:latin typeface="Calibri" panose="020F0502020204030204" pitchFamily="34" charset="0"/>
                      </a:endParaRPr>
                    </a:p>
                  </a:txBody>
                  <a:tcPr marL="9525" marR="9525" marT="9525" marB="0" anchor="b">
                    <a:solidFill>
                      <a:srgbClr val="0070C0"/>
                    </a:solid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029171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1" y="0"/>
            <a:ext cx="18288001" cy="1672937"/>
          </a:xfrm>
          <a:prstGeom prst="rect">
            <a:avLst/>
          </a:prstGeom>
          <a:solidFill>
            <a:srgbClr val="0C2A52"/>
          </a:solidFill>
        </p:spPr>
        <p:txBody>
          <a:bodyPr/>
          <a:lstStyle/>
          <a:p>
            <a:endParaRPr lang="en-US"/>
          </a:p>
        </p:txBody>
      </p:sp>
      <p:grpSp>
        <p:nvGrpSpPr>
          <p:cNvPr id="7" name="Group 7"/>
          <p:cNvGrpSpPr>
            <a:grpSpLocks noChangeAspect="1"/>
          </p:cNvGrpSpPr>
          <p:nvPr/>
        </p:nvGrpSpPr>
        <p:grpSpPr>
          <a:xfrm>
            <a:off x="15695586" y="1417032"/>
            <a:ext cx="2592414" cy="381000"/>
            <a:chOff x="0" y="0"/>
            <a:chExt cx="2449487" cy="359994"/>
          </a:xfrm>
        </p:grpSpPr>
        <p:sp>
          <p:nvSpPr>
            <p:cNvPr id="8" name="Freeform 8"/>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0" name="TextBox 9">
            <a:extLst>
              <a:ext uri="{FF2B5EF4-FFF2-40B4-BE49-F238E27FC236}">
                <a16:creationId xmlns:a16="http://schemas.microsoft.com/office/drawing/2014/main" id="{B9FD1C39-5ACC-D24A-B932-4DC902711E69}"/>
              </a:ext>
            </a:extLst>
          </p:cNvPr>
          <p:cNvSpPr txBox="1"/>
          <p:nvPr/>
        </p:nvSpPr>
        <p:spPr>
          <a:xfrm>
            <a:off x="697185" y="1926646"/>
            <a:ext cx="17332987" cy="7902163"/>
          </a:xfrm>
          <a:prstGeom prst="rect">
            <a:avLst/>
          </a:prstGeom>
          <a:noFill/>
        </p:spPr>
        <p:txBody>
          <a:bodyPr wrap="square" rtlCol="0">
            <a:spAutoFit/>
          </a:bodyPr>
          <a:lstStyle/>
          <a:p>
            <a:r>
              <a:rPr lang="en-GB" sz="2400" dirty="0">
                <a:solidFill>
                  <a:srgbClr val="FF4503"/>
                </a:solidFill>
                <a:latin typeface="+mj-lt"/>
              </a:rPr>
              <a:t>1. Business Confidence Index </a:t>
            </a:r>
          </a:p>
          <a:p>
            <a:endParaRPr lang="en-GB" dirty="0">
              <a:solidFill>
                <a:schemeClr val="tx2"/>
              </a:solidFill>
              <a:latin typeface="+mj-lt"/>
            </a:endParaRPr>
          </a:p>
          <a:p>
            <a:r>
              <a:rPr lang="en-GB" sz="2400" dirty="0">
                <a:solidFill>
                  <a:schemeClr val="tx2">
                    <a:lumMod val="50000"/>
                  </a:schemeClr>
                </a:solidFill>
                <a:latin typeface="+mj-lt"/>
              </a:rPr>
              <a:t>Gallup Pakistan Business Confidence Index is composed of </a:t>
            </a:r>
            <a:r>
              <a:rPr lang="en-GB" sz="2400" b="1" u="sng" dirty="0">
                <a:solidFill>
                  <a:schemeClr val="tx2">
                    <a:lumMod val="50000"/>
                  </a:schemeClr>
                </a:solidFill>
                <a:latin typeface="+mj-lt"/>
              </a:rPr>
              <a:t>three strands</a:t>
            </a:r>
          </a:p>
          <a:p>
            <a:endParaRPr lang="en-GB" sz="2400" b="1" dirty="0">
              <a:solidFill>
                <a:schemeClr val="tx2">
                  <a:lumMod val="50000"/>
                </a:schemeClr>
              </a:solidFill>
              <a:latin typeface="+mj-lt"/>
            </a:endParaRPr>
          </a:p>
          <a:p>
            <a:pPr marL="800100" lvl="1" indent="-342900">
              <a:buAutoNum type="alphaLcPeriod"/>
            </a:pPr>
            <a:r>
              <a:rPr lang="en-GB" sz="2400" b="1" dirty="0">
                <a:solidFill>
                  <a:schemeClr val="tx2">
                    <a:lumMod val="50000"/>
                  </a:schemeClr>
                </a:solidFill>
                <a:latin typeface="+mj-lt"/>
              </a:rPr>
              <a:t>Current Business Conditions Score –</a:t>
            </a:r>
            <a:r>
              <a:rPr lang="en-GB" sz="2400" dirty="0">
                <a:solidFill>
                  <a:schemeClr val="tx2">
                    <a:lumMod val="50000"/>
                  </a:schemeClr>
                </a:solidFill>
                <a:latin typeface="+mj-lt"/>
              </a:rPr>
              <a:t> The score represents the net value of the </a:t>
            </a:r>
            <a:r>
              <a:rPr lang="en-GB" sz="2400" b="1" dirty="0">
                <a:solidFill>
                  <a:schemeClr val="tx2">
                    <a:lumMod val="50000"/>
                  </a:schemeClr>
                </a:solidFill>
                <a:latin typeface="+mj-lt"/>
              </a:rPr>
              <a:t>positive – negative. </a:t>
            </a:r>
          </a:p>
          <a:p>
            <a:pPr lvl="1"/>
            <a:r>
              <a:rPr lang="en-GB" sz="2400" dirty="0">
                <a:solidFill>
                  <a:schemeClr val="tx2">
                    <a:lumMod val="50000"/>
                  </a:schemeClr>
                </a:solidFill>
                <a:latin typeface="+mj-lt"/>
              </a:rPr>
              <a:t>A positive Current Business confidence score means more businesses are confident/positive about current business	conditions than those who are </a:t>
            </a:r>
            <a:r>
              <a:rPr lang="en-GB" sz="2400" b="1" dirty="0">
                <a:solidFill>
                  <a:schemeClr val="tx2">
                    <a:lumMod val="50000"/>
                  </a:schemeClr>
                </a:solidFill>
                <a:latin typeface="+mj-lt"/>
              </a:rPr>
              <a:t>not</a:t>
            </a:r>
            <a:r>
              <a:rPr lang="en-GB" sz="2400" dirty="0">
                <a:solidFill>
                  <a:schemeClr val="tx2">
                    <a:lumMod val="50000"/>
                  </a:schemeClr>
                </a:solidFill>
                <a:latin typeface="+mj-lt"/>
              </a:rPr>
              <a:t> confident/positive.</a:t>
            </a:r>
          </a:p>
          <a:p>
            <a:endParaRPr lang="en-GB" sz="1200" dirty="0">
              <a:solidFill>
                <a:schemeClr val="tx2">
                  <a:lumMod val="50000"/>
                </a:schemeClr>
              </a:solidFill>
              <a:latin typeface="+mj-lt"/>
            </a:endParaRPr>
          </a:p>
          <a:p>
            <a:pPr marL="800100" lvl="1" indent="-342900">
              <a:buFont typeface="+mj-lt"/>
              <a:buAutoNum type="alphaLcPeriod" startAt="2"/>
            </a:pPr>
            <a:r>
              <a:rPr lang="en-GB" sz="2400" b="1" dirty="0">
                <a:solidFill>
                  <a:schemeClr val="tx2">
                    <a:lumMod val="50000"/>
                  </a:schemeClr>
                </a:solidFill>
                <a:latin typeface="+mj-lt"/>
              </a:rPr>
              <a:t>Future Business Condition Score </a:t>
            </a:r>
            <a:r>
              <a:rPr lang="en-GB" sz="2400" dirty="0">
                <a:solidFill>
                  <a:schemeClr val="tx2">
                    <a:lumMod val="50000"/>
                  </a:schemeClr>
                </a:solidFill>
                <a:latin typeface="+mj-lt"/>
              </a:rPr>
              <a:t>– The score represents the net value of the </a:t>
            </a:r>
            <a:r>
              <a:rPr lang="en-GB" sz="2400" b="1" dirty="0">
                <a:solidFill>
                  <a:schemeClr val="tx2">
                    <a:lumMod val="50000"/>
                  </a:schemeClr>
                </a:solidFill>
                <a:latin typeface="+mj-lt"/>
              </a:rPr>
              <a:t>positive-negative</a:t>
            </a:r>
          </a:p>
          <a:p>
            <a:pPr lvl="1"/>
            <a:r>
              <a:rPr lang="en-GB" sz="2400" dirty="0">
                <a:solidFill>
                  <a:schemeClr val="tx2">
                    <a:lumMod val="50000"/>
                  </a:schemeClr>
                </a:solidFill>
                <a:latin typeface="+mj-lt"/>
              </a:rPr>
              <a:t>A positive Future Business Score represents that more businesses are confident/optimistic about the future than those who are </a:t>
            </a:r>
            <a:r>
              <a:rPr lang="en-GB" sz="2400" b="1" dirty="0">
                <a:solidFill>
                  <a:schemeClr val="tx2">
                    <a:lumMod val="50000"/>
                  </a:schemeClr>
                </a:solidFill>
                <a:latin typeface="+mj-lt"/>
              </a:rPr>
              <a:t>not</a:t>
            </a:r>
            <a:r>
              <a:rPr lang="en-GB" sz="2400" dirty="0">
                <a:solidFill>
                  <a:schemeClr val="tx2">
                    <a:lumMod val="50000"/>
                  </a:schemeClr>
                </a:solidFill>
                <a:latin typeface="+mj-lt"/>
              </a:rPr>
              <a:t> confident/optimistic.</a:t>
            </a:r>
          </a:p>
          <a:p>
            <a:endParaRPr lang="en-GB" sz="1100" dirty="0">
              <a:solidFill>
                <a:schemeClr val="tx2">
                  <a:lumMod val="50000"/>
                </a:schemeClr>
              </a:solidFill>
              <a:latin typeface="+mj-lt"/>
            </a:endParaRPr>
          </a:p>
          <a:p>
            <a:pPr marL="800100" lvl="1" indent="-342900">
              <a:buFont typeface="+mj-lt"/>
              <a:buAutoNum type="alphaLcPeriod" startAt="3"/>
            </a:pPr>
            <a:r>
              <a:rPr lang="en-GB" sz="2400" b="1" dirty="0">
                <a:solidFill>
                  <a:schemeClr val="tx2">
                    <a:lumMod val="50000"/>
                  </a:schemeClr>
                </a:solidFill>
                <a:latin typeface="+mj-lt"/>
              </a:rPr>
              <a:t>Direction of the Country Score </a:t>
            </a:r>
            <a:r>
              <a:rPr lang="en-GB" sz="2400" dirty="0">
                <a:solidFill>
                  <a:schemeClr val="tx2">
                    <a:lumMod val="50000"/>
                  </a:schemeClr>
                </a:solidFill>
                <a:latin typeface="+mj-lt"/>
              </a:rPr>
              <a:t>– The score represents the net value of the </a:t>
            </a:r>
            <a:r>
              <a:rPr lang="en-GB" sz="2400" b="1" dirty="0">
                <a:solidFill>
                  <a:schemeClr val="tx2">
                    <a:lumMod val="50000"/>
                  </a:schemeClr>
                </a:solidFill>
                <a:latin typeface="+mj-lt"/>
              </a:rPr>
              <a:t>positive –negative</a:t>
            </a:r>
          </a:p>
          <a:p>
            <a:pPr lvl="1"/>
            <a:r>
              <a:rPr lang="en-GB" sz="2400" dirty="0">
                <a:solidFill>
                  <a:schemeClr val="tx2">
                    <a:lumMod val="50000"/>
                  </a:schemeClr>
                </a:solidFill>
                <a:latin typeface="+mj-lt"/>
              </a:rPr>
              <a:t>A positive Direction of the country Score represents that more businesses are optimistic about the Direction of the country being  Right vs those who think it is </a:t>
            </a:r>
            <a:r>
              <a:rPr lang="en-GB" sz="2400" b="1" dirty="0">
                <a:solidFill>
                  <a:schemeClr val="tx2">
                    <a:lumMod val="50000"/>
                  </a:schemeClr>
                </a:solidFill>
                <a:latin typeface="+mj-lt"/>
              </a:rPr>
              <a:t>not</a:t>
            </a:r>
            <a:r>
              <a:rPr lang="en-GB" sz="2400" dirty="0">
                <a:solidFill>
                  <a:schemeClr val="tx2">
                    <a:lumMod val="50000"/>
                  </a:schemeClr>
                </a:solidFill>
                <a:latin typeface="+mj-lt"/>
              </a:rPr>
              <a:t> right.</a:t>
            </a:r>
            <a:endParaRPr lang="en-GB" sz="2400" dirty="0">
              <a:solidFill>
                <a:srgbClr val="FF4503"/>
              </a:solidFill>
              <a:latin typeface="+mj-lt"/>
            </a:endParaRPr>
          </a:p>
          <a:p>
            <a:endParaRPr lang="en-GB" sz="2400" dirty="0">
              <a:solidFill>
                <a:srgbClr val="FF4503"/>
              </a:solidFill>
              <a:latin typeface="+mj-lt"/>
            </a:endParaRPr>
          </a:p>
          <a:p>
            <a:r>
              <a:rPr lang="en-GB" sz="2400" dirty="0">
                <a:solidFill>
                  <a:srgbClr val="FF4503"/>
                </a:solidFill>
                <a:latin typeface="+mj-lt"/>
              </a:rPr>
              <a:t>2. Other Business Research topics .  Each quarter we look at a different set of issues. In this current edition of BCI we explore : </a:t>
            </a:r>
          </a:p>
          <a:p>
            <a:pPr marL="800100" lvl="1" indent="-342900">
              <a:buFont typeface="Arial" panose="020B0604020202020204" pitchFamily="34" charset="0"/>
              <a:buChar char="•"/>
            </a:pPr>
            <a:r>
              <a:rPr lang="en-GB" sz="2400" b="1" dirty="0">
                <a:solidFill>
                  <a:schemeClr val="tx1">
                    <a:lumMod val="75000"/>
                    <a:lumOff val="25000"/>
                  </a:schemeClr>
                </a:solidFill>
                <a:latin typeface="+mj-lt"/>
              </a:rPr>
              <a:t>Extent of Load shedding faced by business community in Pakistan</a:t>
            </a:r>
          </a:p>
          <a:p>
            <a:pPr marL="800100" lvl="1" indent="-342900">
              <a:buFont typeface="Arial" panose="020B0604020202020204" pitchFamily="34" charset="0"/>
              <a:buChar char="•"/>
            </a:pPr>
            <a:r>
              <a:rPr lang="en-GB" sz="2400" b="1" dirty="0">
                <a:solidFill>
                  <a:schemeClr val="tx1">
                    <a:lumMod val="75000"/>
                    <a:lumOff val="25000"/>
                  </a:schemeClr>
                </a:solidFill>
                <a:latin typeface="+mj-lt"/>
              </a:rPr>
              <a:t>Extent of corruption faced by business community in Pakistan </a:t>
            </a:r>
          </a:p>
          <a:p>
            <a:pPr marL="800100" lvl="1" indent="-342900">
              <a:buFont typeface="Arial" panose="020B0604020202020204" pitchFamily="34" charset="0"/>
              <a:buChar char="•"/>
            </a:pPr>
            <a:r>
              <a:rPr lang="en-GB" sz="2400" b="1" dirty="0">
                <a:solidFill>
                  <a:schemeClr val="tx1">
                    <a:lumMod val="75000"/>
                    <a:lumOff val="25000"/>
                  </a:schemeClr>
                </a:solidFill>
                <a:latin typeface="+mj-lt"/>
              </a:rPr>
              <a:t>Whether businesses are hiring or firing employees?</a:t>
            </a:r>
          </a:p>
          <a:p>
            <a:pPr marL="800100" lvl="1" indent="-342900">
              <a:buFont typeface="Arial" panose="020B0604020202020204" pitchFamily="34" charset="0"/>
              <a:buChar char="•"/>
            </a:pPr>
            <a:r>
              <a:rPr lang="en-GB" sz="2400" b="1" dirty="0">
                <a:solidFill>
                  <a:schemeClr val="tx1">
                    <a:lumMod val="75000"/>
                    <a:lumOff val="25000"/>
                  </a:schemeClr>
                </a:solidFill>
                <a:latin typeface="+mj-lt"/>
              </a:rPr>
              <a:t>Perceived performance of current Federal Government.</a:t>
            </a:r>
            <a:endParaRPr lang="en-GB" sz="2400" dirty="0">
              <a:solidFill>
                <a:srgbClr val="FF4503"/>
              </a:solidFill>
              <a:latin typeface="+mj-lt"/>
            </a:endParaRPr>
          </a:p>
          <a:p>
            <a:endParaRPr lang="en-GB" sz="1050" dirty="0">
              <a:solidFill>
                <a:schemeClr val="tx2"/>
              </a:solidFill>
              <a:latin typeface="+mj-lt"/>
            </a:endParaRPr>
          </a:p>
          <a:p>
            <a:endParaRPr lang="en-GB" sz="2400" dirty="0">
              <a:solidFill>
                <a:srgbClr val="FF4503"/>
              </a:solidFill>
              <a:latin typeface="+mj-lt"/>
            </a:endParaRPr>
          </a:p>
        </p:txBody>
      </p:sp>
      <p:pic>
        <p:nvPicPr>
          <p:cNvPr id="13" name="Graphic 12" descr="Clipboard Checked">
            <a:extLst>
              <a:ext uri="{FF2B5EF4-FFF2-40B4-BE49-F238E27FC236}">
                <a16:creationId xmlns:a16="http://schemas.microsoft.com/office/drawing/2014/main" id="{BF6D4AC3-19E8-FA4E-A729-0B273E3EF5F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722721" y="2129591"/>
            <a:ext cx="1150499" cy="1150499"/>
          </a:xfrm>
          <a:prstGeom prst="rect">
            <a:avLst/>
          </a:prstGeom>
        </p:spPr>
      </p:pic>
      <p:pic>
        <p:nvPicPr>
          <p:cNvPr id="14" name="Graphic 13" descr="Briefcase">
            <a:extLst>
              <a:ext uri="{FF2B5EF4-FFF2-40B4-BE49-F238E27FC236}">
                <a16:creationId xmlns:a16="http://schemas.microsoft.com/office/drawing/2014/main" id="{5AD00DD7-A4C3-1046-A410-384FD7E769C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7828" y="3324426"/>
            <a:ext cx="689237" cy="689237"/>
          </a:xfrm>
          <a:prstGeom prst="rect">
            <a:avLst/>
          </a:prstGeom>
        </p:spPr>
      </p:pic>
      <p:pic>
        <p:nvPicPr>
          <p:cNvPr id="15" name="Graphic 14" descr="Future">
            <a:extLst>
              <a:ext uri="{FF2B5EF4-FFF2-40B4-BE49-F238E27FC236}">
                <a16:creationId xmlns:a16="http://schemas.microsoft.com/office/drawing/2014/main" id="{A9F4D0DB-A1B1-4B43-AEC4-217DF504447D}"/>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53384" y="4555892"/>
            <a:ext cx="689237" cy="689237"/>
          </a:xfrm>
          <a:prstGeom prst="rect">
            <a:avLst/>
          </a:prstGeom>
        </p:spPr>
      </p:pic>
      <p:pic>
        <p:nvPicPr>
          <p:cNvPr id="16" name="Graphic 15" descr="Compass">
            <a:extLst>
              <a:ext uri="{FF2B5EF4-FFF2-40B4-BE49-F238E27FC236}">
                <a16:creationId xmlns:a16="http://schemas.microsoft.com/office/drawing/2014/main" id="{BEF59336-4CC2-3248-897C-249120544A9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53384" y="5873432"/>
            <a:ext cx="689237" cy="689237"/>
          </a:xfrm>
          <a:prstGeom prst="rect">
            <a:avLst/>
          </a:prstGeom>
        </p:spPr>
      </p:pic>
      <p:sp>
        <p:nvSpPr>
          <p:cNvPr id="17" name="TextBox 16">
            <a:extLst>
              <a:ext uri="{FF2B5EF4-FFF2-40B4-BE49-F238E27FC236}">
                <a16:creationId xmlns:a16="http://schemas.microsoft.com/office/drawing/2014/main" id="{34E513D5-F47E-A84E-8BB2-906571B32ABD}"/>
              </a:ext>
            </a:extLst>
          </p:cNvPr>
          <p:cNvSpPr txBox="1"/>
          <p:nvPr/>
        </p:nvSpPr>
        <p:spPr>
          <a:xfrm>
            <a:off x="3610578" y="356986"/>
            <a:ext cx="11506200" cy="1569660"/>
          </a:xfrm>
          <a:prstGeom prst="rect">
            <a:avLst/>
          </a:prstGeom>
          <a:noFill/>
        </p:spPr>
        <p:txBody>
          <a:bodyPr wrap="square" rtlCol="0">
            <a:spAutoFit/>
          </a:bodyPr>
          <a:lstStyle/>
          <a:p>
            <a:pPr algn="ctr"/>
            <a:r>
              <a:rPr lang="en-GB" sz="4800" dirty="0">
                <a:solidFill>
                  <a:schemeClr val="bg1"/>
                </a:solidFill>
                <a:latin typeface="+mj-lt"/>
              </a:rPr>
              <a:t>WHAT IS COVERED IN THE REPORT</a:t>
            </a:r>
          </a:p>
          <a:p>
            <a:pPr algn="ctr"/>
            <a:endParaRPr lang="x-none" sz="4800" dirty="0">
              <a:solidFill>
                <a:schemeClr val="bg1"/>
              </a:solidFill>
            </a:endParaRPr>
          </a:p>
        </p:txBody>
      </p:sp>
      <p:pic>
        <p:nvPicPr>
          <p:cNvPr id="18" name="Picture 17" descr="A close up of a sign&#10;&#10;Description automatically generated">
            <a:extLst>
              <a:ext uri="{FF2B5EF4-FFF2-40B4-BE49-F238E27FC236}">
                <a16:creationId xmlns:a16="http://schemas.microsoft.com/office/drawing/2014/main" id="{F04E717E-B52D-844B-BC84-4683AFB5630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19" name="Picture 18">
            <a:extLst>
              <a:ext uri="{FF2B5EF4-FFF2-40B4-BE49-F238E27FC236}">
                <a16:creationId xmlns:a16="http://schemas.microsoft.com/office/drawing/2014/main" id="{1B8EC7B2-80C7-CE4B-BF94-8C3023BF76E4}"/>
              </a:ext>
            </a:extLst>
          </p:cNvPr>
          <p:cNvPicPr/>
          <p:nvPr/>
        </p:nvPicPr>
        <p:blipFill>
          <a:blip r:embed="rId11"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2" name="Slide Number Placeholder 1">
            <a:extLst>
              <a:ext uri="{FF2B5EF4-FFF2-40B4-BE49-F238E27FC236}">
                <a16:creationId xmlns:a16="http://schemas.microsoft.com/office/drawing/2014/main" id="{A87BB6D5-B272-6649-9288-7C124CEED93E}"/>
              </a:ext>
            </a:extLst>
          </p:cNvPr>
          <p:cNvSpPr>
            <a:spLocks noGrp="1"/>
          </p:cNvSpPr>
          <p:nvPr>
            <p:ph type="sldNum" sz="quarter" idx="12"/>
          </p:nvPr>
        </p:nvSpPr>
        <p:spPr>
          <a:xfrm>
            <a:off x="12644016" y="9600235"/>
            <a:ext cx="4114800" cy="547688"/>
          </a:xfrm>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1" y="0"/>
            <a:ext cx="18288001" cy="1460602"/>
          </a:xfrm>
          <a:prstGeom prst="rect">
            <a:avLst/>
          </a:prstGeom>
          <a:solidFill>
            <a:srgbClr val="0C2A52"/>
          </a:solidFill>
        </p:spPr>
        <p:txBody>
          <a:bodyPr/>
          <a:lstStyle/>
          <a:p>
            <a:endParaRPr lang="en-US"/>
          </a:p>
        </p:txBody>
      </p:sp>
      <p:grpSp>
        <p:nvGrpSpPr>
          <p:cNvPr id="7" name="Group 7"/>
          <p:cNvGrpSpPr>
            <a:grpSpLocks noChangeAspect="1"/>
          </p:cNvGrpSpPr>
          <p:nvPr/>
        </p:nvGrpSpPr>
        <p:grpSpPr>
          <a:xfrm>
            <a:off x="15737519" y="1223940"/>
            <a:ext cx="2550481" cy="374837"/>
            <a:chOff x="0" y="0"/>
            <a:chExt cx="2449487" cy="359994"/>
          </a:xfrm>
        </p:grpSpPr>
        <p:sp>
          <p:nvSpPr>
            <p:cNvPr id="8" name="Freeform 8"/>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7" name="TextBox 16">
            <a:extLst>
              <a:ext uri="{FF2B5EF4-FFF2-40B4-BE49-F238E27FC236}">
                <a16:creationId xmlns:a16="http://schemas.microsoft.com/office/drawing/2014/main" id="{34E513D5-F47E-A84E-8BB2-906571B32ABD}"/>
              </a:ext>
            </a:extLst>
          </p:cNvPr>
          <p:cNvSpPr txBox="1"/>
          <p:nvPr/>
        </p:nvSpPr>
        <p:spPr>
          <a:xfrm>
            <a:off x="3390899" y="345150"/>
            <a:ext cx="11506200" cy="830997"/>
          </a:xfrm>
          <a:prstGeom prst="rect">
            <a:avLst/>
          </a:prstGeom>
          <a:solidFill>
            <a:srgbClr val="0070C0"/>
          </a:solidFill>
        </p:spPr>
        <p:txBody>
          <a:bodyPr wrap="square" rtlCol="0">
            <a:spAutoFit/>
          </a:bodyPr>
          <a:lstStyle/>
          <a:p>
            <a:pPr algn="ctr"/>
            <a:r>
              <a:rPr lang="en-GB" sz="4800" dirty="0">
                <a:solidFill>
                  <a:schemeClr val="bg1"/>
                </a:solidFill>
                <a:latin typeface="+mj-lt"/>
              </a:rPr>
              <a:t>4 KEY FINDINGS – Q4 2025 REPORT</a:t>
            </a:r>
          </a:p>
        </p:txBody>
      </p:sp>
      <p:pic>
        <p:nvPicPr>
          <p:cNvPr id="18" name="Picture 17" descr="A close up of a sign&#10;&#10;Description automatically generated">
            <a:extLst>
              <a:ext uri="{FF2B5EF4-FFF2-40B4-BE49-F238E27FC236}">
                <a16:creationId xmlns:a16="http://schemas.microsoft.com/office/drawing/2014/main" id="{F04E717E-B52D-844B-BC84-4683AFB563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19" name="Picture 18">
            <a:extLst>
              <a:ext uri="{FF2B5EF4-FFF2-40B4-BE49-F238E27FC236}">
                <a16:creationId xmlns:a16="http://schemas.microsoft.com/office/drawing/2014/main" id="{1B8EC7B2-80C7-CE4B-BF94-8C3023BF76E4}"/>
              </a:ext>
            </a:extLst>
          </p:cNvPr>
          <p:cNvPicPr/>
          <p:nvPr/>
        </p:nvPicPr>
        <p:blipFill>
          <a:blip r:embed="rId3"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21" name="TextBox 20">
            <a:extLst>
              <a:ext uri="{FF2B5EF4-FFF2-40B4-BE49-F238E27FC236}">
                <a16:creationId xmlns:a16="http://schemas.microsoft.com/office/drawing/2014/main" id="{DB857DF3-E965-EF4F-ABB2-3A6B38D638EA}"/>
              </a:ext>
            </a:extLst>
          </p:cNvPr>
          <p:cNvSpPr txBox="1"/>
          <p:nvPr/>
        </p:nvSpPr>
        <p:spPr>
          <a:xfrm>
            <a:off x="12752282" y="6205073"/>
            <a:ext cx="5505438" cy="1169551"/>
          </a:xfrm>
          <a:prstGeom prst="rect">
            <a:avLst/>
          </a:prstGeom>
          <a:noFill/>
          <a:ln>
            <a:solidFill>
              <a:srgbClr val="00666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4503"/>
                </a:solidFill>
                <a:effectLst/>
                <a:uLnTx/>
                <a:uFillTx/>
                <a:latin typeface="Calibri" panose="020F0502020204030204"/>
                <a:ea typeface="+mn-ea"/>
                <a:cs typeface="+mn-cs"/>
              </a:rPr>
              <a:t>Interpretation of the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 positive score means more businesses are feeling positive/confident/ optimistic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 negative score means more businesses are feeling negative /pessimistic </a:t>
            </a:r>
          </a:p>
        </p:txBody>
      </p:sp>
      <p:sp>
        <p:nvSpPr>
          <p:cNvPr id="22" name="TextBox 21">
            <a:extLst>
              <a:ext uri="{FF2B5EF4-FFF2-40B4-BE49-F238E27FC236}">
                <a16:creationId xmlns:a16="http://schemas.microsoft.com/office/drawing/2014/main" id="{7835AAD6-A570-9F4B-9A1D-0E7066005C4C}"/>
              </a:ext>
            </a:extLst>
          </p:cNvPr>
          <p:cNvSpPr txBox="1"/>
          <p:nvPr/>
        </p:nvSpPr>
        <p:spPr>
          <a:xfrm>
            <a:off x="12742846" y="7473117"/>
            <a:ext cx="5505438" cy="2046714"/>
          </a:xfrm>
          <a:prstGeom prst="rect">
            <a:avLst/>
          </a:prstGeom>
          <a:noFill/>
          <a:ln>
            <a:solidFill>
              <a:schemeClr val="accent4">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4503"/>
                </a:solidFill>
                <a:effectLst/>
                <a:uLnTx/>
                <a:uFillTx/>
                <a:latin typeface="Calibri" panose="020F0502020204030204"/>
                <a:ea typeface="+mn-ea"/>
                <a:cs typeface="+mn-cs"/>
              </a:rPr>
              <a:t>Legend</a:t>
            </a:r>
            <a:r>
              <a:rPr kumimoji="0" lang="en-GB" sz="1600" b="0" i="0" u="none" strike="noStrike" kern="1200" cap="none" spc="0" normalizeH="0" baseline="0" noProof="0" dirty="0">
                <a:ln>
                  <a:noFill/>
                </a:ln>
                <a:solidFill>
                  <a:srgbClr val="FF4503"/>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+1% to 25% = Fair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+26 to 75% = Great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+75% to 100% = Excellent Confidence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70AD4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mn-cs"/>
              </a:rPr>
              <a:t>1% to -25% = Poor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mn-cs"/>
              </a:rPr>
              <a:t>-26 to -75% = Negative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0000"/>
                </a:solidFill>
                <a:effectLst/>
                <a:uLnTx/>
                <a:uFillTx/>
                <a:latin typeface="Calibri" panose="020F0502020204030204"/>
                <a:ea typeface="+mn-ea"/>
                <a:cs typeface="+mn-cs"/>
              </a:rPr>
              <a:t>-75% to -100% =  Deep Negative Confidence</a:t>
            </a:r>
          </a:p>
        </p:txBody>
      </p:sp>
      <p:pic>
        <p:nvPicPr>
          <p:cNvPr id="25" name="Graphic 24" descr="Magnifying glass">
            <a:extLst>
              <a:ext uri="{FF2B5EF4-FFF2-40B4-BE49-F238E27FC236}">
                <a16:creationId xmlns:a16="http://schemas.microsoft.com/office/drawing/2014/main" id="{86F77350-B658-284C-9516-A13118B734E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93472" y="176095"/>
            <a:ext cx="1207254" cy="1207254"/>
          </a:xfrm>
          <a:prstGeom prst="rect">
            <a:avLst/>
          </a:prstGeom>
        </p:spPr>
      </p:pic>
      <p:graphicFrame>
        <p:nvGraphicFramePr>
          <p:cNvPr id="26" name="Diagram 25">
            <a:extLst>
              <a:ext uri="{FF2B5EF4-FFF2-40B4-BE49-F238E27FC236}">
                <a16:creationId xmlns:a16="http://schemas.microsoft.com/office/drawing/2014/main" id="{DF253386-C1A3-7E4D-AE47-FB3C32A9CBAA}"/>
              </a:ext>
            </a:extLst>
          </p:cNvPr>
          <p:cNvGraphicFramePr/>
          <p:nvPr>
            <p:extLst>
              <p:ext uri="{D42A27DB-BD31-4B8C-83A1-F6EECF244321}">
                <p14:modId xmlns:p14="http://schemas.microsoft.com/office/powerpoint/2010/main" val="64184682"/>
              </p:ext>
            </p:extLst>
          </p:nvPr>
        </p:nvGraphicFramePr>
        <p:xfrm>
          <a:off x="1676400" y="6312237"/>
          <a:ext cx="10363200" cy="39058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Slide Number Placeholder 1">
            <a:extLst>
              <a:ext uri="{FF2B5EF4-FFF2-40B4-BE49-F238E27FC236}">
                <a16:creationId xmlns:a16="http://schemas.microsoft.com/office/drawing/2014/main" id="{DCC2E831-6C79-F345-8579-055CAA9C20F9}"/>
              </a:ext>
            </a:extLst>
          </p:cNvPr>
          <p:cNvSpPr>
            <a:spLocks noGrp="1"/>
          </p:cNvSpPr>
          <p:nvPr>
            <p:ph type="sldNum" sz="quarter" idx="12"/>
          </p:nvPr>
        </p:nvSpPr>
        <p:spPr>
          <a:xfrm>
            <a:off x="12598393" y="9614860"/>
            <a:ext cx="4114800" cy="547688"/>
          </a:xfrm>
        </p:spPr>
        <p:txBody>
          <a:bodyPr/>
          <a:lstStyle/>
          <a:p>
            <a:fld id="{B6F15528-21DE-4FAA-801E-634DDDAF4B2B}" type="slidenum">
              <a:rPr lang="en-US" smtClean="0"/>
              <a:pPr/>
              <a:t>5</a:t>
            </a:fld>
            <a:endParaRPr lang="en-US" dirty="0"/>
          </a:p>
        </p:txBody>
      </p:sp>
      <p:pic>
        <p:nvPicPr>
          <p:cNvPr id="4" name="Picture 3">
            <a:extLst>
              <a:ext uri="{FF2B5EF4-FFF2-40B4-BE49-F238E27FC236}">
                <a16:creationId xmlns:a16="http://schemas.microsoft.com/office/drawing/2014/main" id="{F79B7750-C9F5-42E9-A396-A0476845A6F7}"/>
              </a:ext>
            </a:extLst>
          </p:cNvPr>
          <p:cNvPicPr>
            <a:picLocks noChangeAspect="1"/>
          </p:cNvPicPr>
          <p:nvPr/>
        </p:nvPicPr>
        <p:blipFill>
          <a:blip r:embed="rId11">
            <a:duotone>
              <a:prstClr val="black"/>
              <a:srgbClr val="FF0000">
                <a:tint val="45000"/>
                <a:satMod val="400000"/>
              </a:srgbClr>
            </a:duotone>
          </a:blip>
          <a:stretch>
            <a:fillRect/>
          </a:stretch>
        </p:blipFill>
        <p:spPr>
          <a:xfrm rot="10800000">
            <a:off x="7230623" y="8115441"/>
            <a:ext cx="682811" cy="762066"/>
          </a:xfrm>
          <a:prstGeom prst="rect">
            <a:avLst/>
          </a:prstGeom>
          <a:ln>
            <a:noFill/>
          </a:ln>
        </p:spPr>
      </p:pic>
      <p:sp>
        <p:nvSpPr>
          <p:cNvPr id="3" name="TextBox 2">
            <a:extLst>
              <a:ext uri="{FF2B5EF4-FFF2-40B4-BE49-F238E27FC236}">
                <a16:creationId xmlns:a16="http://schemas.microsoft.com/office/drawing/2014/main" id="{2C4B26C3-D077-2EF4-2F55-271C12EC4DF7}"/>
              </a:ext>
            </a:extLst>
          </p:cNvPr>
          <p:cNvSpPr txBox="1"/>
          <p:nvPr/>
        </p:nvSpPr>
        <p:spPr>
          <a:xfrm>
            <a:off x="419099" y="1511874"/>
            <a:ext cx="17449799" cy="4093428"/>
          </a:xfrm>
          <a:prstGeom prst="rect">
            <a:avLst/>
          </a:prstGeom>
          <a:noFill/>
        </p:spPr>
        <p:txBody>
          <a:bodyPr wrap="square" rtlCol="0">
            <a:spAutoFit/>
          </a:bodyPr>
          <a:lstStyle/>
          <a:p>
            <a:pPr lvl="0" algn="just" defTabSz="914400">
              <a:defRPr/>
            </a:pPr>
            <a:r>
              <a:rPr lang="en-GB" sz="2000" b="1" u="sng" dirty="0">
                <a:solidFill>
                  <a:srgbClr val="44546A">
                    <a:lumMod val="50000"/>
                  </a:srgbClr>
                </a:solidFill>
                <a:latin typeface="Calibri" panose="020F0502020204030204"/>
              </a:rPr>
              <a:t>KEY FINDING 1</a:t>
            </a:r>
            <a:r>
              <a:rPr lang="en-GB" sz="2000" dirty="0">
                <a:solidFill>
                  <a:srgbClr val="44546A">
                    <a:lumMod val="50000"/>
                  </a:srgbClr>
                </a:solidFill>
                <a:latin typeface="Calibri" panose="020F0502020204030204"/>
              </a:rPr>
              <a:t>: </a:t>
            </a:r>
            <a:r>
              <a:rPr lang="en-US" sz="2000" dirty="0">
                <a:solidFill>
                  <a:srgbClr val="44546A">
                    <a:lumMod val="50000"/>
                  </a:srgbClr>
                </a:solidFill>
                <a:latin typeface="Calibri" panose="020F0502020204030204"/>
              </a:rPr>
              <a:t>The ‘Direction of the Country Score’ has seen deterioration since Q2 2025 and the index is at -8% .In Q2 , when the last survey was conducted , the score was -2% , so there is a statistically significant 6% reduction in confidence about direction of the country among businesses of the country. Having said this , the score is still higher than Q4 2024 (12 months ago) as well as situation in most of 2023 and 2022.</a:t>
            </a:r>
            <a:endPar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lvl="0" algn="just" defTabSz="914400">
              <a:defRPr/>
            </a:pPr>
            <a:r>
              <a:rPr lang="en-GB" sz="2000" b="1" u="sng" dirty="0">
                <a:solidFill>
                  <a:srgbClr val="44546A">
                    <a:lumMod val="50000"/>
                  </a:srgbClr>
                </a:solidFill>
                <a:latin typeface="Calibri" panose="020F0502020204030204"/>
              </a:rPr>
              <a:t>KEY FINDING 2:</a:t>
            </a:r>
            <a:r>
              <a:rPr lang="en-GB" sz="2000" dirty="0">
                <a:solidFill>
                  <a:srgbClr val="44546A">
                    <a:lumMod val="50000"/>
                  </a:srgbClr>
                </a:solidFill>
                <a:latin typeface="Calibri" panose="020F0502020204030204"/>
              </a:rPr>
              <a:t> Current Business score (measuring current business satisfaction) has seen </a:t>
            </a:r>
            <a:r>
              <a:rPr lang="en-GB" sz="2000" dirty="0">
                <a:solidFill>
                  <a:srgbClr val="44546A">
                    <a:lumMod val="50000"/>
                  </a:srgbClr>
                </a:solidFill>
              </a:rPr>
              <a:t>deterioration </a:t>
            </a:r>
            <a:r>
              <a:rPr lang="en-GB" sz="2000" dirty="0">
                <a:solidFill>
                  <a:srgbClr val="44546A">
                    <a:lumMod val="50000"/>
                  </a:srgbClr>
                </a:solidFill>
                <a:latin typeface="Calibri" panose="020F0502020204030204"/>
              </a:rPr>
              <a:t>since Q2 2025 (now at +12% and in Q2 it was 20%). Again despite a quarter to quarter fall , the score is higher than 12 months and for most of 2023 and 2022. Moreover the score is in green which means more business report that their business situation is good or very good than those who say the opposite.</a:t>
            </a:r>
            <a:endParaRPr lang="en-US" sz="2000" dirty="0">
              <a:solidFill>
                <a:srgbClr val="44546A">
                  <a:lumMod val="50000"/>
                </a:srgbClr>
              </a:solidFill>
            </a:endParaRPr>
          </a:p>
          <a:p>
            <a:pPr lvl="0" algn="just" defTabSz="914400">
              <a:defRPr/>
            </a:pPr>
            <a:endParaRPr lang="en-US" sz="2000" dirty="0">
              <a:solidFill>
                <a:srgbClr val="44546A">
                  <a:lumMod val="50000"/>
                </a:srgbClr>
              </a:solidFill>
            </a:endParaRPr>
          </a:p>
          <a:p>
            <a:pPr lvl="0" algn="just" defTabSz="914400">
              <a:defRPr/>
            </a:pPr>
            <a:r>
              <a:rPr lang="en-US" sz="2000" b="1" u="sng" dirty="0">
                <a:solidFill>
                  <a:srgbClr val="44546A">
                    <a:lumMod val="50000"/>
                  </a:srgbClr>
                </a:solidFill>
              </a:rPr>
              <a:t>KEY FINDINGS 3</a:t>
            </a:r>
            <a:r>
              <a:rPr lang="en-US" sz="2000" dirty="0">
                <a:solidFill>
                  <a:srgbClr val="44546A">
                    <a:lumMod val="50000"/>
                  </a:srgbClr>
                </a:solidFill>
              </a:rPr>
              <a:t> : Future Business Score measuring future business optimism saw a 10% decline since Q2 2025 (Score fell from 22% in Q2 2025 to 12% in Q4 2025). </a:t>
            </a:r>
            <a:r>
              <a:rPr lang="en-GB" sz="2000" dirty="0">
                <a:solidFill>
                  <a:srgbClr val="44546A">
                    <a:lumMod val="50000"/>
                  </a:srgbClr>
                </a:solidFill>
              </a:rPr>
              <a:t>Despite a quarter to quarter fall , the score is higher than 12 months and for most of 2023 and 2022</a:t>
            </a:r>
            <a:endParaRPr lang="en-US" sz="2000" dirty="0">
              <a:solidFill>
                <a:srgbClr val="44546A">
                  <a:lumMod val="50000"/>
                </a:srgbClr>
              </a:solidFill>
            </a:endParaRPr>
          </a:p>
          <a:p>
            <a:pPr lvl="0" algn="just" defTabSz="914400">
              <a:defRPr/>
            </a:pPr>
            <a:endParaRPr lang="en-GB" sz="2000" b="1" u="sng" dirty="0">
              <a:solidFill>
                <a:srgbClr val="44546A">
                  <a:lumMod val="50000"/>
                </a:srgbClr>
              </a:solidFill>
              <a:latin typeface="Calibri" panose="020F0502020204030204"/>
            </a:endParaRPr>
          </a:p>
          <a:p>
            <a:pPr lvl="0" algn="just" defTabSz="914400">
              <a:defRPr/>
            </a:pPr>
            <a:r>
              <a:rPr lang="en-GB" sz="2000" b="1" u="sng" dirty="0">
                <a:solidFill>
                  <a:srgbClr val="44546A">
                    <a:lumMod val="50000"/>
                  </a:srgbClr>
                </a:solidFill>
                <a:latin typeface="Calibri" panose="020F0502020204030204"/>
              </a:rPr>
              <a:t>Key Findings 4: </a:t>
            </a:r>
            <a:r>
              <a:rPr lang="en-US" sz="2000" dirty="0">
                <a:solidFill>
                  <a:srgbClr val="44546A">
                    <a:lumMod val="50000"/>
                  </a:srgbClr>
                </a:solidFill>
              </a:rPr>
              <a:t>Overall, all three strands of Gallup Business Confidence have declined since Q2 2025. However its important to note that all three strands continue to be higher than the level observed 12 months ago  and for most of 2022 and 2023. </a:t>
            </a:r>
            <a:endParaRPr lang="en-GB" sz="2400" dirty="0">
              <a:solidFill>
                <a:srgbClr val="44546A">
                  <a:lumMod val="50000"/>
                </a:srgbClr>
              </a:solidFill>
              <a:latin typeface="Calibri" panose="020F0502020204030204"/>
            </a:endParaRPr>
          </a:p>
        </p:txBody>
      </p:sp>
      <p:pic>
        <p:nvPicPr>
          <p:cNvPr id="6" name="Picture 5">
            <a:extLst>
              <a:ext uri="{FF2B5EF4-FFF2-40B4-BE49-F238E27FC236}">
                <a16:creationId xmlns:a16="http://schemas.microsoft.com/office/drawing/2014/main" id="{7BAECDE6-52EE-E11A-6514-8562B0F3AF9A}"/>
              </a:ext>
            </a:extLst>
          </p:cNvPr>
          <p:cNvPicPr>
            <a:picLocks noChangeAspect="1"/>
          </p:cNvPicPr>
          <p:nvPr/>
        </p:nvPicPr>
        <p:blipFill>
          <a:blip r:embed="rId11">
            <a:duotone>
              <a:prstClr val="black"/>
              <a:srgbClr val="FF0000">
                <a:tint val="45000"/>
                <a:satMod val="400000"/>
              </a:srgbClr>
            </a:duotone>
          </a:blip>
          <a:stretch>
            <a:fillRect/>
          </a:stretch>
        </p:blipFill>
        <p:spPr>
          <a:xfrm rot="10800000">
            <a:off x="7391400" y="9402240"/>
            <a:ext cx="682811" cy="762066"/>
          </a:xfrm>
          <a:prstGeom prst="rect">
            <a:avLst/>
          </a:prstGeom>
          <a:ln>
            <a:noFill/>
          </a:ln>
        </p:spPr>
      </p:pic>
      <p:pic>
        <p:nvPicPr>
          <p:cNvPr id="11" name="Picture 10">
            <a:extLst>
              <a:ext uri="{FF2B5EF4-FFF2-40B4-BE49-F238E27FC236}">
                <a16:creationId xmlns:a16="http://schemas.microsoft.com/office/drawing/2014/main" id="{EED532F9-FEE9-BE2E-493B-AAE01F4C0E65}"/>
              </a:ext>
            </a:extLst>
          </p:cNvPr>
          <p:cNvPicPr>
            <a:picLocks noChangeAspect="1"/>
          </p:cNvPicPr>
          <p:nvPr/>
        </p:nvPicPr>
        <p:blipFill>
          <a:blip r:embed="rId12"/>
          <a:stretch>
            <a:fillRect/>
          </a:stretch>
        </p:blipFill>
        <p:spPr>
          <a:xfrm>
            <a:off x="7255128" y="6709976"/>
            <a:ext cx="682811" cy="762066"/>
          </a:xfrm>
          <a:prstGeom prst="rect">
            <a:avLst/>
          </a:prstGeom>
        </p:spPr>
      </p:pic>
    </p:spTree>
    <p:extLst>
      <p:ext uri="{BB962C8B-B14F-4D97-AF65-F5344CB8AC3E}">
        <p14:creationId xmlns:p14="http://schemas.microsoft.com/office/powerpoint/2010/main" val="2876493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0" y="0"/>
            <a:ext cx="18288000" cy="1672935"/>
          </a:xfrm>
          <a:prstGeom prst="rect">
            <a:avLst/>
          </a:prstGeom>
          <a:solidFill>
            <a:srgbClr val="0C2A52"/>
          </a:solidFill>
        </p:spPr>
        <p:txBody>
          <a:bodyPr/>
          <a:lstStyle/>
          <a:p>
            <a:endParaRPr lang="en-US"/>
          </a:p>
        </p:txBody>
      </p:sp>
      <p:grpSp>
        <p:nvGrpSpPr>
          <p:cNvPr id="7" name="Group 7"/>
          <p:cNvGrpSpPr>
            <a:grpSpLocks noChangeAspect="1"/>
          </p:cNvGrpSpPr>
          <p:nvPr/>
        </p:nvGrpSpPr>
        <p:grpSpPr>
          <a:xfrm>
            <a:off x="15244438" y="1496664"/>
            <a:ext cx="3043562" cy="447304"/>
            <a:chOff x="0" y="0"/>
            <a:chExt cx="2449487" cy="359994"/>
          </a:xfrm>
        </p:grpSpPr>
        <p:sp>
          <p:nvSpPr>
            <p:cNvPr id="8" name="Freeform 8"/>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7" name="TextBox 16">
            <a:extLst>
              <a:ext uri="{FF2B5EF4-FFF2-40B4-BE49-F238E27FC236}">
                <a16:creationId xmlns:a16="http://schemas.microsoft.com/office/drawing/2014/main" id="{34E513D5-F47E-A84E-8BB2-906571B32ABD}"/>
              </a:ext>
            </a:extLst>
          </p:cNvPr>
          <p:cNvSpPr txBox="1"/>
          <p:nvPr/>
        </p:nvSpPr>
        <p:spPr>
          <a:xfrm>
            <a:off x="1692124" y="75328"/>
            <a:ext cx="16595876" cy="1569660"/>
          </a:xfrm>
          <a:prstGeom prst="rect">
            <a:avLst/>
          </a:prstGeom>
          <a:noFill/>
        </p:spPr>
        <p:txBody>
          <a:bodyPr wrap="square" rtlCol="0">
            <a:spAutoFit/>
          </a:bodyPr>
          <a:lstStyle/>
          <a:p>
            <a:r>
              <a:rPr lang="en-GB" sz="4800" dirty="0">
                <a:solidFill>
                  <a:schemeClr val="bg1"/>
                </a:solidFill>
                <a:latin typeface="+mj-lt"/>
              </a:rPr>
              <a:t>Gallup Pakistan Business Confidence Assessment  (trend over previous quarters)</a:t>
            </a:r>
          </a:p>
        </p:txBody>
      </p:sp>
      <p:pic>
        <p:nvPicPr>
          <p:cNvPr id="18" name="Picture 17" descr="A close up of a sign&#10;&#10;Description automatically generated">
            <a:extLst>
              <a:ext uri="{FF2B5EF4-FFF2-40B4-BE49-F238E27FC236}">
                <a16:creationId xmlns:a16="http://schemas.microsoft.com/office/drawing/2014/main" id="{F04E717E-B52D-844B-BC84-4683AFB563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19" name="Picture 18">
            <a:extLst>
              <a:ext uri="{FF2B5EF4-FFF2-40B4-BE49-F238E27FC236}">
                <a16:creationId xmlns:a16="http://schemas.microsoft.com/office/drawing/2014/main" id="{1B8EC7B2-80C7-CE4B-BF94-8C3023BF76E4}"/>
              </a:ext>
            </a:extLst>
          </p:cNvPr>
          <p:cNvPicPr/>
          <p:nvPr/>
        </p:nvPicPr>
        <p:blipFill>
          <a:blip r:embed="rId3" cstate="screen">
            <a:extLst>
              <a:ext uri="{28A0092B-C50C-407E-A947-70E740481C1C}">
                <a14:useLocalDpi xmlns:a14="http://schemas.microsoft.com/office/drawing/2010/main"/>
              </a:ext>
            </a:extLst>
          </a:blip>
          <a:srcRect/>
          <a:stretch/>
        </p:blipFill>
        <p:spPr bwMode="auto">
          <a:xfrm>
            <a:off x="46859" y="9614860"/>
            <a:ext cx="689237" cy="711536"/>
          </a:xfrm>
          <a:prstGeom prst="rect">
            <a:avLst/>
          </a:prstGeom>
          <a:noFill/>
        </p:spPr>
      </p:pic>
      <p:sp>
        <p:nvSpPr>
          <p:cNvPr id="22" name="TextBox 21">
            <a:extLst>
              <a:ext uri="{FF2B5EF4-FFF2-40B4-BE49-F238E27FC236}">
                <a16:creationId xmlns:a16="http://schemas.microsoft.com/office/drawing/2014/main" id="{7835AAD6-A570-9F4B-9A1D-0E7066005C4C}"/>
              </a:ext>
            </a:extLst>
          </p:cNvPr>
          <p:cNvSpPr txBox="1"/>
          <p:nvPr/>
        </p:nvSpPr>
        <p:spPr>
          <a:xfrm>
            <a:off x="14325600" y="4074641"/>
            <a:ext cx="3962400" cy="2862322"/>
          </a:xfrm>
          <a:prstGeom prst="rect">
            <a:avLst/>
          </a:prstGeom>
          <a:noFill/>
          <a:ln>
            <a:solidFill>
              <a:schemeClr val="accent4">
                <a:lumMod val="7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LEGEND</a:t>
            </a:r>
            <a:r>
              <a:rPr kumimoji="0" lang="en-GB" b="0" i="0" u="none" strike="noStrike" kern="1200" cap="none" spc="0" normalizeH="0" baseline="0" noProof="0" dirty="0">
                <a:ln>
                  <a:noFill/>
                </a:ln>
                <a:solidFill>
                  <a:schemeClr val="tx1">
                    <a:lumMod val="75000"/>
                    <a:lumOff val="25000"/>
                  </a:scheme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+1% to 25% = Fair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+26 to 75% = Great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+75% to 100% = Excellent Confidence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70AD47"/>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b="0" i="0" u="none" strike="noStrike" kern="1200" cap="none" spc="0" normalizeH="0" baseline="0" noProof="0" dirty="0">
                <a:ln>
                  <a:noFill/>
                </a:ln>
                <a:solidFill>
                  <a:srgbClr val="FF0000"/>
                </a:solidFill>
                <a:effectLst/>
                <a:uLnTx/>
                <a:uFillTx/>
                <a:latin typeface="Calibri" panose="020F0502020204030204"/>
                <a:ea typeface="+mn-ea"/>
                <a:cs typeface="+mn-cs"/>
              </a:rPr>
              <a:t>1% to -25% = Poor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0000"/>
                </a:solidFill>
                <a:effectLst/>
                <a:uLnTx/>
                <a:uFillTx/>
                <a:latin typeface="Calibri" panose="020F0502020204030204"/>
                <a:ea typeface="+mn-ea"/>
                <a:cs typeface="+mn-cs"/>
              </a:rPr>
              <a:t>-26 to -75% = Negative Confidence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FF0000"/>
                </a:solidFill>
                <a:effectLst/>
                <a:uLnTx/>
                <a:uFillTx/>
                <a:latin typeface="Calibri" panose="020F0502020204030204"/>
                <a:ea typeface="+mn-ea"/>
                <a:cs typeface="+mn-cs"/>
              </a:rPr>
              <a:t>-75% to -100% =  Deep Negative Confidence</a:t>
            </a:r>
          </a:p>
        </p:txBody>
      </p:sp>
      <p:sp>
        <p:nvSpPr>
          <p:cNvPr id="2" name="Slide Number Placeholder 1">
            <a:extLst>
              <a:ext uri="{FF2B5EF4-FFF2-40B4-BE49-F238E27FC236}">
                <a16:creationId xmlns:a16="http://schemas.microsoft.com/office/drawing/2014/main" id="{DCC2E831-6C79-F345-8579-055CAA9C20F9}"/>
              </a:ext>
            </a:extLst>
          </p:cNvPr>
          <p:cNvSpPr>
            <a:spLocks noGrp="1"/>
          </p:cNvSpPr>
          <p:nvPr>
            <p:ph type="sldNum" sz="quarter" idx="12"/>
          </p:nvPr>
        </p:nvSpPr>
        <p:spPr>
          <a:xfrm>
            <a:off x="12598393" y="9614860"/>
            <a:ext cx="4114800" cy="547688"/>
          </a:xfrm>
        </p:spPr>
        <p:txBody>
          <a:bodyPr/>
          <a:lstStyle/>
          <a:p>
            <a:fld id="{B6F15528-21DE-4FAA-801E-634DDDAF4B2B}" type="slidenum">
              <a:rPr lang="en-US" smtClean="0"/>
              <a:pPr/>
              <a:t>6</a:t>
            </a:fld>
            <a:endParaRPr lang="en-US" dirty="0"/>
          </a:p>
        </p:txBody>
      </p:sp>
      <p:graphicFrame>
        <p:nvGraphicFramePr>
          <p:cNvPr id="12" name="Table 11">
            <a:extLst>
              <a:ext uri="{FF2B5EF4-FFF2-40B4-BE49-F238E27FC236}">
                <a16:creationId xmlns:a16="http://schemas.microsoft.com/office/drawing/2014/main" id="{5B9651EC-CEB4-217E-CAB7-CC6D910DD920}"/>
              </a:ext>
            </a:extLst>
          </p:cNvPr>
          <p:cNvGraphicFramePr>
            <a:graphicFrameLocks noGrp="1"/>
          </p:cNvGraphicFramePr>
          <p:nvPr>
            <p:extLst>
              <p:ext uri="{D42A27DB-BD31-4B8C-83A1-F6EECF244321}">
                <p14:modId xmlns:p14="http://schemas.microsoft.com/office/powerpoint/2010/main" val="2287922775"/>
              </p:ext>
            </p:extLst>
          </p:nvPr>
        </p:nvGraphicFramePr>
        <p:xfrm>
          <a:off x="493080" y="1943968"/>
          <a:ext cx="13832522" cy="7566854"/>
        </p:xfrm>
        <a:graphic>
          <a:graphicData uri="http://schemas.openxmlformats.org/drawingml/2006/table">
            <a:tbl>
              <a:tblPr firstRow="1" bandRow="1">
                <a:tableStyleId>{5C22544A-7EE6-4342-B048-85BDC9FD1C3A}</a:tableStyleId>
              </a:tblPr>
              <a:tblGrid>
                <a:gridCol w="1135664">
                  <a:extLst>
                    <a:ext uri="{9D8B030D-6E8A-4147-A177-3AD203B41FA5}">
                      <a16:colId xmlns:a16="http://schemas.microsoft.com/office/drawing/2014/main" val="824648056"/>
                    </a:ext>
                  </a:extLst>
                </a:gridCol>
                <a:gridCol w="1135664">
                  <a:extLst>
                    <a:ext uri="{9D8B030D-6E8A-4147-A177-3AD203B41FA5}">
                      <a16:colId xmlns:a16="http://schemas.microsoft.com/office/drawing/2014/main" val="638394667"/>
                    </a:ext>
                  </a:extLst>
                </a:gridCol>
                <a:gridCol w="1135664">
                  <a:extLst>
                    <a:ext uri="{9D8B030D-6E8A-4147-A177-3AD203B41FA5}">
                      <a16:colId xmlns:a16="http://schemas.microsoft.com/office/drawing/2014/main" val="3014640662"/>
                    </a:ext>
                  </a:extLst>
                </a:gridCol>
                <a:gridCol w="1135664">
                  <a:extLst>
                    <a:ext uri="{9D8B030D-6E8A-4147-A177-3AD203B41FA5}">
                      <a16:colId xmlns:a16="http://schemas.microsoft.com/office/drawing/2014/main" val="891701313"/>
                    </a:ext>
                  </a:extLst>
                </a:gridCol>
                <a:gridCol w="1135664">
                  <a:extLst>
                    <a:ext uri="{9D8B030D-6E8A-4147-A177-3AD203B41FA5}">
                      <a16:colId xmlns:a16="http://schemas.microsoft.com/office/drawing/2014/main" val="3770619187"/>
                    </a:ext>
                  </a:extLst>
                </a:gridCol>
                <a:gridCol w="1135664">
                  <a:extLst>
                    <a:ext uri="{9D8B030D-6E8A-4147-A177-3AD203B41FA5}">
                      <a16:colId xmlns:a16="http://schemas.microsoft.com/office/drawing/2014/main" val="2068676111"/>
                    </a:ext>
                  </a:extLst>
                </a:gridCol>
                <a:gridCol w="1135664">
                  <a:extLst>
                    <a:ext uri="{9D8B030D-6E8A-4147-A177-3AD203B41FA5}">
                      <a16:colId xmlns:a16="http://schemas.microsoft.com/office/drawing/2014/main" val="4146465636"/>
                    </a:ext>
                  </a:extLst>
                </a:gridCol>
                <a:gridCol w="1135664">
                  <a:extLst>
                    <a:ext uri="{9D8B030D-6E8A-4147-A177-3AD203B41FA5}">
                      <a16:colId xmlns:a16="http://schemas.microsoft.com/office/drawing/2014/main" val="3670874021"/>
                    </a:ext>
                  </a:extLst>
                </a:gridCol>
                <a:gridCol w="1034033">
                  <a:extLst>
                    <a:ext uri="{9D8B030D-6E8A-4147-A177-3AD203B41FA5}">
                      <a16:colId xmlns:a16="http://schemas.microsoft.com/office/drawing/2014/main" val="20008"/>
                    </a:ext>
                  </a:extLst>
                </a:gridCol>
                <a:gridCol w="1034033">
                  <a:extLst>
                    <a:ext uri="{9D8B030D-6E8A-4147-A177-3AD203B41FA5}">
                      <a16:colId xmlns:a16="http://schemas.microsoft.com/office/drawing/2014/main" val="20009"/>
                    </a:ext>
                  </a:extLst>
                </a:gridCol>
                <a:gridCol w="1339572">
                  <a:extLst>
                    <a:ext uri="{9D8B030D-6E8A-4147-A177-3AD203B41FA5}">
                      <a16:colId xmlns:a16="http://schemas.microsoft.com/office/drawing/2014/main" val="2845652787"/>
                    </a:ext>
                  </a:extLst>
                </a:gridCol>
                <a:gridCol w="1339572">
                  <a:extLst>
                    <a:ext uri="{9D8B030D-6E8A-4147-A177-3AD203B41FA5}">
                      <a16:colId xmlns:a16="http://schemas.microsoft.com/office/drawing/2014/main" val="1479202071"/>
                    </a:ext>
                  </a:extLst>
                </a:gridCol>
              </a:tblGrid>
              <a:tr h="1924085">
                <a:tc>
                  <a:txBody>
                    <a:bodyPr/>
                    <a:lstStyle/>
                    <a:p>
                      <a:pPr algn="ctr" rtl="0" fontAlgn="ctr"/>
                      <a:r>
                        <a:rPr lang="en-US" sz="1800" u="none" strike="noStrike" dirty="0">
                          <a:effectLst/>
                        </a:rPr>
                        <a:t>Gallup Pakistan Business Confidence Index for</a:t>
                      </a:r>
                      <a:endParaRPr lang="en-US"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Q4 2022 Score</a:t>
                      </a:r>
                      <a:endParaRPr lang="en-US" sz="20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Q1 2023 Score</a:t>
                      </a:r>
                      <a:endParaRPr lang="en-US" sz="20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Q2 2023 Score</a:t>
                      </a:r>
                      <a:endParaRPr lang="en-US" sz="20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Q3 2023 Score</a:t>
                      </a:r>
                      <a:endParaRPr lang="en-US" sz="20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Q1 2024 Score</a:t>
                      </a:r>
                      <a:endParaRPr lang="en-US" sz="20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Q2 2024 Score</a:t>
                      </a:r>
                      <a:endParaRPr lang="en-US" sz="20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Q4 2024 Score</a:t>
                      </a:r>
                      <a:endParaRPr lang="en-US" sz="2000" b="1" i="0" u="none" strike="noStrike" dirty="0">
                        <a:solidFill>
                          <a:srgbClr val="FFFFFF"/>
                        </a:solidFill>
                        <a:effectLst/>
                        <a:latin typeface="Calibri" panose="020F0502020204030204" pitchFamily="34" charset="0"/>
                      </a:endParaRPr>
                    </a:p>
                  </a:txBody>
                  <a:tcPr marL="9525" marR="9525" marT="9525" marB="0" anchor="ctr"/>
                </a:tc>
                <a:tc>
                  <a:txBody>
                    <a:bodyPr/>
                    <a:lstStyle/>
                    <a:p>
                      <a:pPr marL="0" marR="0" indent="0" algn="ctr" defTabSz="1371600" rtl="0" eaLnBrk="1" fontAlgn="ctr" latinLnBrk="0" hangingPunct="1">
                        <a:lnSpc>
                          <a:spcPct val="100000"/>
                        </a:lnSpc>
                        <a:spcBef>
                          <a:spcPts val="0"/>
                        </a:spcBef>
                        <a:spcAft>
                          <a:spcPts val="0"/>
                        </a:spcAft>
                        <a:buClrTx/>
                        <a:buSzTx/>
                        <a:buFontTx/>
                        <a:buNone/>
                        <a:tabLst/>
                        <a:defRPr/>
                      </a:pPr>
                      <a:r>
                        <a:rPr lang="en-US" sz="2000" u="none" strike="noStrike" dirty="0">
                          <a:effectLst/>
                        </a:rPr>
                        <a:t>Q2 2025 Score</a:t>
                      </a:r>
                      <a:endParaRPr lang="en-US" sz="2000" b="1" i="0" u="none" strike="noStrike" dirty="0">
                        <a:solidFill>
                          <a:srgbClr val="FFFFFF"/>
                        </a:solidFill>
                        <a:effectLst/>
                        <a:latin typeface="Calibri" panose="020F0502020204030204" pitchFamily="34" charset="0"/>
                      </a:endParaRPr>
                    </a:p>
                  </a:txBody>
                  <a:tcPr marL="9525" marR="9525" marT="9525" marB="0" anchor="ctr"/>
                </a:tc>
                <a:tc>
                  <a:txBody>
                    <a:bodyPr/>
                    <a:lstStyle/>
                    <a:p>
                      <a:pPr marL="0" marR="0" indent="0" algn="ctr" defTabSz="1371600" rtl="0" eaLnBrk="1" fontAlgn="ctr" latinLnBrk="0" hangingPunct="1">
                        <a:lnSpc>
                          <a:spcPct val="100000"/>
                        </a:lnSpc>
                        <a:spcBef>
                          <a:spcPts val="0"/>
                        </a:spcBef>
                        <a:spcAft>
                          <a:spcPts val="0"/>
                        </a:spcAft>
                        <a:buClrTx/>
                        <a:buSzTx/>
                        <a:buFontTx/>
                        <a:buNone/>
                        <a:tabLst/>
                        <a:defRPr/>
                      </a:pPr>
                      <a:r>
                        <a:rPr lang="en-US" sz="2000" u="none" strike="noStrike" dirty="0">
                          <a:effectLst/>
                        </a:rPr>
                        <a:t>Q4 2025 Score</a:t>
                      </a:r>
                      <a:endParaRPr lang="en-US" sz="20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n-US" sz="2000" b="1" i="0" u="none" strike="noStrike" dirty="0">
                          <a:solidFill>
                            <a:srgbClr val="FFFFFF"/>
                          </a:solidFill>
                          <a:effectLst/>
                          <a:latin typeface="Calibri" panose="020F0502020204030204" pitchFamily="34" charset="0"/>
                        </a:rPr>
                        <a:t>Direction </a:t>
                      </a:r>
                      <a:r>
                        <a:rPr lang="en-US" sz="1800" b="1" i="0" u="none" strike="noStrike" dirty="0">
                          <a:solidFill>
                            <a:srgbClr val="FFFFFF"/>
                          </a:solidFill>
                          <a:effectLst/>
                          <a:latin typeface="Calibri" panose="020F0502020204030204" pitchFamily="34" charset="0"/>
                        </a:rPr>
                        <a:t>Q2 2025 vs. Q4 2025</a:t>
                      </a:r>
                    </a:p>
                  </a:txBody>
                  <a:tcPr marL="9525" marR="9525" marT="9525" marB="0" anchor="ctr">
                    <a:solidFill>
                      <a:schemeClr val="tx1"/>
                    </a:solidFill>
                  </a:tcPr>
                </a:tc>
                <a:tc>
                  <a:txBody>
                    <a:bodyPr/>
                    <a:lstStyle/>
                    <a:p>
                      <a:pPr algn="ctr" rtl="0" fontAlgn="ctr"/>
                      <a:r>
                        <a:rPr lang="en-US" sz="2000" u="none" strike="noStrike" dirty="0">
                          <a:effectLst/>
                        </a:rPr>
                        <a:t>Assessment for Q4 2025 (this report) </a:t>
                      </a:r>
                      <a:endParaRPr lang="en-US" sz="2000" b="1" i="0" u="none" strike="noStrike" dirty="0">
                        <a:solidFill>
                          <a:srgbClr val="FFFFFF"/>
                        </a:solidFill>
                        <a:effectLst/>
                        <a:latin typeface="Calibri" panose="020F0502020204030204" pitchFamily="34" charset="0"/>
                      </a:endParaRPr>
                    </a:p>
                  </a:txBody>
                  <a:tcPr marL="9525" marR="9525" marT="9525" marB="0" anchor="ctr">
                    <a:solidFill>
                      <a:schemeClr val="tx1"/>
                    </a:solidFill>
                  </a:tcPr>
                </a:tc>
                <a:extLst>
                  <a:ext uri="{0D108BD9-81ED-4DB2-BD59-A6C34878D82A}">
                    <a16:rowId xmlns:a16="http://schemas.microsoft.com/office/drawing/2014/main" val="4111432002"/>
                  </a:ext>
                </a:extLst>
              </a:tr>
              <a:tr h="1986009">
                <a:tc>
                  <a:txBody>
                    <a:bodyPr/>
                    <a:lstStyle/>
                    <a:p>
                      <a:pPr algn="l" rtl="0" fontAlgn="ctr"/>
                      <a:r>
                        <a:rPr lang="en-US" sz="1800" u="none" strike="noStrike" dirty="0">
                          <a:effectLst/>
                        </a:rPr>
                        <a:t>Strand </a:t>
                      </a:r>
                      <a:r>
                        <a:rPr lang="en-US" sz="3200" u="none" strike="noStrike" dirty="0">
                          <a:effectLst/>
                        </a:rPr>
                        <a:t>1</a:t>
                      </a:r>
                      <a:r>
                        <a:rPr lang="en-US" sz="1800" u="none" strike="noStrike" dirty="0">
                          <a:effectLst/>
                        </a:rPr>
                        <a:t> </a:t>
                      </a:r>
                      <a:r>
                        <a:rPr lang="en-US" sz="1800" b="1" u="none" strike="noStrike" dirty="0">
                          <a:effectLst/>
                        </a:rPr>
                        <a:t>Current Business Situation Score</a:t>
                      </a:r>
                      <a:endParaRPr lang="en-US" sz="1800" b="1"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rtl="0" fontAlgn="ctr"/>
                      <a:r>
                        <a:rPr lang="en-US" sz="2000" u="none" strike="noStrike" dirty="0">
                          <a:effectLst/>
                        </a:rPr>
                        <a:t>-31%</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-32%</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-26%</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-1%</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6%</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10%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rtl="0" fontAlgn="ctr"/>
                      <a:r>
                        <a:rPr lang="en-US" sz="20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rtl="0" fontAlgn="ctr"/>
                      <a:r>
                        <a:rPr lang="en-US" sz="1600" b="0" i="0" u="none" strike="noStrike" dirty="0">
                          <a:solidFill>
                            <a:srgbClr val="000000"/>
                          </a:solidFill>
                          <a:effectLst/>
                          <a:latin typeface="Calibri" panose="020F0502020204030204" pitchFamily="34" charset="0"/>
                        </a:rPr>
                        <a:t>Worsen</a:t>
                      </a:r>
                    </a:p>
                  </a:txBody>
                  <a:tcPr marL="9525" marR="9525" marT="9525" marB="0" anchor="ctr">
                    <a:solidFill>
                      <a:srgbClr val="FF0000"/>
                    </a:solidFill>
                  </a:tcPr>
                </a:tc>
                <a:tc>
                  <a:txBody>
                    <a:bodyPr/>
                    <a:lstStyle/>
                    <a:p>
                      <a:pPr algn="ctr" rtl="0" fontAlgn="ctr"/>
                      <a:r>
                        <a:rPr lang="en-US" sz="2000" u="none" strike="noStrike" dirty="0">
                          <a:effectLst/>
                        </a:rPr>
                        <a:t>Fair Confidence</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50"/>
                    </a:solidFill>
                  </a:tcPr>
                </a:tc>
                <a:extLst>
                  <a:ext uri="{0D108BD9-81ED-4DB2-BD59-A6C34878D82A}">
                    <a16:rowId xmlns:a16="http://schemas.microsoft.com/office/drawing/2014/main" val="1458173446"/>
                  </a:ext>
                </a:extLst>
              </a:tr>
              <a:tr h="1796478">
                <a:tc>
                  <a:txBody>
                    <a:bodyPr/>
                    <a:lstStyle/>
                    <a:p>
                      <a:pPr algn="l" rtl="0" fontAlgn="ctr"/>
                      <a:r>
                        <a:rPr lang="en-US" sz="1800" u="none" strike="noStrike" dirty="0">
                          <a:effectLst/>
                        </a:rPr>
                        <a:t>Strand</a:t>
                      </a:r>
                      <a:r>
                        <a:rPr lang="en-US" sz="2800" u="none" strike="noStrike" dirty="0">
                          <a:effectLst/>
                        </a:rPr>
                        <a:t> 2</a:t>
                      </a:r>
                      <a:r>
                        <a:rPr lang="en-US" sz="1800" u="none" strike="noStrike" dirty="0">
                          <a:effectLst/>
                        </a:rPr>
                        <a:t> </a:t>
                      </a:r>
                      <a:r>
                        <a:rPr lang="en-US" sz="1800" b="1" u="none" strike="noStrike" dirty="0">
                          <a:effectLst/>
                        </a:rPr>
                        <a:t>Future Business Situation Score</a:t>
                      </a:r>
                      <a:endParaRPr lang="en-US" sz="1800" b="1"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rtl="0" fontAlgn="ctr"/>
                      <a:r>
                        <a:rPr lang="en-US" sz="2000" u="none" strike="noStrike">
                          <a:effectLst/>
                        </a:rPr>
                        <a:t>-10%</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-22%</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-20%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22%</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4%</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-14%</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21%</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rtl="0" fontAlgn="ctr"/>
                      <a:r>
                        <a:rPr lang="en-US" sz="2000" b="0" i="0" u="none" strike="noStrike" dirty="0">
                          <a:solidFill>
                            <a:srgbClr val="000000"/>
                          </a:solidFill>
                          <a:effectLst/>
                          <a:latin typeface="Calibri" panose="020F0502020204030204" pitchFamily="34" charset="0"/>
                        </a:rPr>
                        <a:t>12%</a:t>
                      </a:r>
                    </a:p>
                  </a:txBody>
                  <a:tcPr marL="9525" marR="9525" marT="9525" marB="0" anchor="ctr"/>
                </a:tc>
                <a:tc>
                  <a:txBody>
                    <a:bodyPr/>
                    <a:lstStyle/>
                    <a:p>
                      <a:pPr algn="ctr" rtl="0" fontAlgn="ctr"/>
                      <a:r>
                        <a:rPr lang="en-US" sz="1600" b="0" i="0" u="none" strike="noStrike">
                          <a:solidFill>
                            <a:srgbClr val="000000"/>
                          </a:solidFill>
                          <a:effectLst/>
                          <a:latin typeface="Calibri" panose="020F0502020204030204" pitchFamily="34" charset="0"/>
                        </a:rPr>
                        <a:t>Worsen</a:t>
                      </a:r>
                      <a:endParaRPr lang="en-US" sz="1600" b="0" i="0" u="none" strike="noStrike" dirty="0">
                        <a:solidFill>
                          <a:srgbClr val="000000"/>
                        </a:solidFill>
                        <a:effectLst/>
                        <a:latin typeface="Calibri" panose="020F0502020204030204" pitchFamily="34" charset="0"/>
                      </a:endParaRPr>
                    </a:p>
                  </a:txBody>
                  <a:tcPr marL="9525" marR="9525" marT="9525" marB="0" anchor="ctr">
                    <a:solidFill>
                      <a:srgbClr val="FF0000"/>
                    </a:solidFill>
                  </a:tcPr>
                </a:tc>
                <a:tc>
                  <a:txBody>
                    <a:bodyPr/>
                    <a:lstStyle/>
                    <a:p>
                      <a:pPr algn="ctr" rtl="0" fontAlgn="ctr"/>
                      <a:r>
                        <a:rPr lang="en-US" sz="2000" u="none" strike="noStrike" dirty="0">
                          <a:effectLst/>
                        </a:rPr>
                        <a:t>Fair Confidence</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00B050"/>
                    </a:solidFill>
                  </a:tcPr>
                </a:tc>
                <a:extLst>
                  <a:ext uri="{0D108BD9-81ED-4DB2-BD59-A6C34878D82A}">
                    <a16:rowId xmlns:a16="http://schemas.microsoft.com/office/drawing/2014/main" val="666681068"/>
                  </a:ext>
                </a:extLst>
              </a:tr>
              <a:tr h="1860282">
                <a:tc>
                  <a:txBody>
                    <a:bodyPr/>
                    <a:lstStyle/>
                    <a:p>
                      <a:pPr algn="l" rtl="0" fontAlgn="ctr"/>
                      <a:r>
                        <a:rPr lang="en-US" sz="1800" u="none" strike="noStrike" dirty="0">
                          <a:effectLst/>
                        </a:rPr>
                        <a:t>Strand </a:t>
                      </a:r>
                      <a:r>
                        <a:rPr lang="en-US" sz="3200" u="none" strike="noStrike" dirty="0">
                          <a:effectLst/>
                        </a:rPr>
                        <a:t>3</a:t>
                      </a:r>
                      <a:r>
                        <a:rPr lang="en-US" sz="1800" u="none" strike="noStrike" dirty="0">
                          <a:effectLst/>
                        </a:rPr>
                        <a:t> </a:t>
                      </a:r>
                      <a:r>
                        <a:rPr lang="en-US" sz="1800" b="1" u="none" strike="noStrike" dirty="0">
                          <a:effectLst/>
                        </a:rPr>
                        <a:t>Direction of the Country Score</a:t>
                      </a:r>
                      <a:endParaRPr lang="en-US" sz="1800" b="1" i="0" u="none" strike="noStrike" dirty="0">
                        <a:solidFill>
                          <a:srgbClr val="000000"/>
                        </a:solidFill>
                        <a:effectLst/>
                        <a:latin typeface="Calibri" panose="020F0502020204030204" pitchFamily="34" charset="0"/>
                      </a:endParaRPr>
                    </a:p>
                  </a:txBody>
                  <a:tcPr marL="85725" marR="9525" marT="9525" marB="0" anchor="ctr"/>
                </a:tc>
                <a:tc>
                  <a:txBody>
                    <a:bodyPr/>
                    <a:lstStyle/>
                    <a:p>
                      <a:pPr algn="ctr" rtl="0" fontAlgn="ctr"/>
                      <a:r>
                        <a:rPr lang="en-US" sz="2000" u="none" strike="noStrike">
                          <a:effectLst/>
                        </a:rPr>
                        <a:t>-75%</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-79%</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a:effectLst/>
                        </a:rPr>
                        <a:t>-77%</a:t>
                      </a:r>
                      <a:endParaRPr lang="en-US"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-47%</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-60%</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-64%</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u="none" strike="noStrike" dirty="0">
                          <a:effectLst/>
                        </a:rPr>
                        <a:t>-24%</a:t>
                      </a:r>
                      <a:endParaRPr lang="en-US"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n-US" sz="20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US" sz="20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rtl="0" fontAlgn="ctr"/>
                      <a:r>
                        <a:rPr lang="en-US" sz="1600" b="0" i="0" u="none" strike="noStrike" dirty="0">
                          <a:solidFill>
                            <a:srgbClr val="000000"/>
                          </a:solidFill>
                          <a:effectLst/>
                          <a:latin typeface="Calibri" panose="020F0502020204030204" pitchFamily="34" charset="0"/>
                        </a:rPr>
                        <a:t>Worsen</a:t>
                      </a:r>
                    </a:p>
                  </a:txBody>
                  <a:tcPr marL="9525" marR="9525" marT="9525" marB="0" anchor="ctr">
                    <a:solidFill>
                      <a:srgbClr val="FF0000"/>
                    </a:solidFill>
                  </a:tcPr>
                </a:tc>
                <a:tc>
                  <a:txBody>
                    <a:bodyPr/>
                    <a:lstStyle/>
                    <a:p>
                      <a:pPr algn="ctr" rtl="0" fontAlgn="ctr"/>
                      <a:r>
                        <a:rPr lang="en-US" sz="2000" u="none" strike="noStrike" dirty="0">
                          <a:effectLst/>
                        </a:rPr>
                        <a:t>Poor Confidence</a:t>
                      </a:r>
                      <a:endParaRPr lang="en-US" sz="2000" b="0" i="0" u="none" strike="noStrike" dirty="0">
                        <a:solidFill>
                          <a:srgbClr val="000000"/>
                        </a:solidFill>
                        <a:effectLst/>
                        <a:latin typeface="Calibri" panose="020F0502020204030204" pitchFamily="34" charset="0"/>
                      </a:endParaRPr>
                    </a:p>
                  </a:txBody>
                  <a:tcPr marL="9525" marR="9525" marT="9525" marB="0" anchor="ctr">
                    <a:solidFill>
                      <a:srgbClr val="FF0000"/>
                    </a:solidFill>
                  </a:tcPr>
                </a:tc>
                <a:extLst>
                  <a:ext uri="{0D108BD9-81ED-4DB2-BD59-A6C34878D82A}">
                    <a16:rowId xmlns:a16="http://schemas.microsoft.com/office/drawing/2014/main" val="1667434436"/>
                  </a:ext>
                </a:extLst>
              </a:tr>
            </a:tbl>
          </a:graphicData>
        </a:graphic>
      </p:graphicFrame>
      <p:sp>
        <p:nvSpPr>
          <p:cNvPr id="3" name="TextBox 2">
            <a:extLst>
              <a:ext uri="{FF2B5EF4-FFF2-40B4-BE49-F238E27FC236}">
                <a16:creationId xmlns:a16="http://schemas.microsoft.com/office/drawing/2014/main" id="{16442AD0-8F82-A79C-2E2B-17B6E68A1B67}"/>
              </a:ext>
            </a:extLst>
          </p:cNvPr>
          <p:cNvSpPr txBox="1"/>
          <p:nvPr/>
        </p:nvSpPr>
        <p:spPr>
          <a:xfrm>
            <a:off x="1371600" y="9796680"/>
            <a:ext cx="14538476" cy="369332"/>
          </a:xfrm>
          <a:prstGeom prst="rect">
            <a:avLst/>
          </a:prstGeom>
          <a:solidFill>
            <a:schemeClr val="tx1"/>
          </a:solidFill>
        </p:spPr>
        <p:txBody>
          <a:bodyPr wrap="square" rtlCol="0">
            <a:spAutoFit/>
          </a:bodyPr>
          <a:lstStyle/>
          <a:p>
            <a:r>
              <a:rPr lang="en-US" dirty="0">
                <a:solidFill>
                  <a:schemeClr val="bg1"/>
                </a:solidFill>
              </a:rPr>
              <a:t>Note : Field work in Quarter 3 was not conducted so data is not available. For methodology please visit methodology section towards end of the report</a:t>
            </a:r>
          </a:p>
        </p:txBody>
      </p:sp>
    </p:spTree>
    <p:extLst>
      <p:ext uri="{BB962C8B-B14F-4D97-AF65-F5344CB8AC3E}">
        <p14:creationId xmlns:p14="http://schemas.microsoft.com/office/powerpoint/2010/main" val="360068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0" y="0"/>
            <a:ext cx="18288000" cy="1672937"/>
          </a:xfrm>
          <a:prstGeom prst="rect">
            <a:avLst/>
          </a:prstGeom>
          <a:solidFill>
            <a:srgbClr val="0C2A52"/>
          </a:solidFill>
        </p:spPr>
        <p:txBody>
          <a:bodyPr/>
          <a:lstStyle/>
          <a:p>
            <a:endParaRPr lang="en-US"/>
          </a:p>
        </p:txBody>
      </p:sp>
      <p:grpSp>
        <p:nvGrpSpPr>
          <p:cNvPr id="7" name="Group 7"/>
          <p:cNvGrpSpPr>
            <a:grpSpLocks noChangeAspect="1"/>
          </p:cNvGrpSpPr>
          <p:nvPr/>
        </p:nvGrpSpPr>
        <p:grpSpPr>
          <a:xfrm>
            <a:off x="15252140" y="1569660"/>
            <a:ext cx="3043562" cy="447304"/>
            <a:chOff x="0" y="0"/>
            <a:chExt cx="2449487" cy="359994"/>
          </a:xfrm>
        </p:grpSpPr>
        <p:sp>
          <p:nvSpPr>
            <p:cNvPr id="8" name="Freeform 8"/>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7" name="TextBox 16">
            <a:extLst>
              <a:ext uri="{FF2B5EF4-FFF2-40B4-BE49-F238E27FC236}">
                <a16:creationId xmlns:a16="http://schemas.microsoft.com/office/drawing/2014/main" id="{34E513D5-F47E-A84E-8BB2-906571B32ABD}"/>
              </a:ext>
            </a:extLst>
          </p:cNvPr>
          <p:cNvSpPr txBox="1"/>
          <p:nvPr/>
        </p:nvSpPr>
        <p:spPr>
          <a:xfrm>
            <a:off x="0" y="0"/>
            <a:ext cx="18151640" cy="1569660"/>
          </a:xfrm>
          <a:prstGeom prst="rect">
            <a:avLst/>
          </a:prstGeom>
          <a:noFill/>
        </p:spPr>
        <p:txBody>
          <a:bodyPr wrap="square" rtlCol="0">
            <a:spAutoFit/>
          </a:bodyPr>
          <a:lstStyle/>
          <a:p>
            <a:pPr algn="ctr"/>
            <a:r>
              <a:rPr lang="en-GB" sz="4800" dirty="0">
                <a:solidFill>
                  <a:schemeClr val="bg1"/>
                </a:solidFill>
                <a:latin typeface="+mj-lt"/>
              </a:rPr>
              <a:t>Three strands of Gallup Pakistan Business Confidence Index –</a:t>
            </a:r>
          </a:p>
          <a:p>
            <a:pPr algn="ctr"/>
            <a:r>
              <a:rPr lang="en-GB" sz="4800" b="1" dirty="0">
                <a:solidFill>
                  <a:schemeClr val="bg1"/>
                </a:solidFill>
                <a:latin typeface="+mj-lt"/>
              </a:rPr>
              <a:t>SUMMARY SNAPSHOT (2020- 2025)  </a:t>
            </a:r>
          </a:p>
        </p:txBody>
      </p:sp>
      <p:pic>
        <p:nvPicPr>
          <p:cNvPr id="18" name="Picture 17" descr="A close up of a sign&#10;&#10;Description automatically generated">
            <a:extLst>
              <a:ext uri="{FF2B5EF4-FFF2-40B4-BE49-F238E27FC236}">
                <a16:creationId xmlns:a16="http://schemas.microsoft.com/office/drawing/2014/main" id="{F04E717E-B52D-844B-BC84-4683AFB563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916399" y="9557139"/>
            <a:ext cx="1219199" cy="605409"/>
          </a:xfrm>
          <a:prstGeom prst="rect">
            <a:avLst/>
          </a:prstGeom>
        </p:spPr>
      </p:pic>
      <p:pic>
        <p:nvPicPr>
          <p:cNvPr id="19" name="Picture 18">
            <a:extLst>
              <a:ext uri="{FF2B5EF4-FFF2-40B4-BE49-F238E27FC236}">
                <a16:creationId xmlns:a16="http://schemas.microsoft.com/office/drawing/2014/main" id="{1B8EC7B2-80C7-CE4B-BF94-8C3023BF76E4}"/>
              </a:ext>
            </a:extLst>
          </p:cNvPr>
          <p:cNvPicPr/>
          <p:nvPr/>
        </p:nvPicPr>
        <p:blipFill>
          <a:blip r:embed="rId3" cstate="screen">
            <a:extLst>
              <a:ext uri="{28A0092B-C50C-407E-A947-70E740481C1C}">
                <a14:useLocalDpi xmlns:a14="http://schemas.microsoft.com/office/drawing/2010/main"/>
              </a:ext>
            </a:extLst>
          </a:blip>
          <a:srcRect/>
          <a:stretch/>
        </p:blipFill>
        <p:spPr bwMode="auto">
          <a:xfrm>
            <a:off x="152401" y="9506559"/>
            <a:ext cx="689237" cy="711536"/>
          </a:xfrm>
          <a:prstGeom prst="rect">
            <a:avLst/>
          </a:prstGeom>
          <a:noFill/>
        </p:spPr>
      </p:pic>
      <p:sp>
        <p:nvSpPr>
          <p:cNvPr id="2" name="Slide Number Placeholder 1">
            <a:extLst>
              <a:ext uri="{FF2B5EF4-FFF2-40B4-BE49-F238E27FC236}">
                <a16:creationId xmlns:a16="http://schemas.microsoft.com/office/drawing/2014/main" id="{DCC2E831-6C79-F345-8579-055CAA9C20F9}"/>
              </a:ext>
            </a:extLst>
          </p:cNvPr>
          <p:cNvSpPr>
            <a:spLocks noGrp="1"/>
          </p:cNvSpPr>
          <p:nvPr>
            <p:ph type="sldNum" sz="quarter" idx="12"/>
          </p:nvPr>
        </p:nvSpPr>
        <p:spPr>
          <a:xfrm>
            <a:off x="12659121" y="9739312"/>
            <a:ext cx="4114800" cy="547688"/>
          </a:xfrm>
        </p:spPr>
        <p:txBody>
          <a:bodyPr/>
          <a:lstStyle/>
          <a:p>
            <a:fld id="{B6F15528-21DE-4FAA-801E-634DDDAF4B2B}" type="slidenum">
              <a:rPr lang="en-US" smtClean="0"/>
              <a:pPr/>
              <a:t>7</a:t>
            </a:fld>
            <a:endParaRPr lang="en-US" dirty="0"/>
          </a:p>
        </p:txBody>
      </p:sp>
      <p:graphicFrame>
        <p:nvGraphicFramePr>
          <p:cNvPr id="11" name="Chart 10">
            <a:extLst>
              <a:ext uri="{FF2B5EF4-FFF2-40B4-BE49-F238E27FC236}">
                <a16:creationId xmlns:a16="http://schemas.microsoft.com/office/drawing/2014/main" id="{EFE57128-63F1-6670-4F29-66888737C2D2}"/>
              </a:ext>
            </a:extLst>
          </p:cNvPr>
          <p:cNvGraphicFramePr/>
          <p:nvPr>
            <p:extLst>
              <p:ext uri="{D42A27DB-BD31-4B8C-83A1-F6EECF244321}">
                <p14:modId xmlns:p14="http://schemas.microsoft.com/office/powerpoint/2010/main" val="3627775769"/>
              </p:ext>
            </p:extLst>
          </p:nvPr>
        </p:nvGraphicFramePr>
        <p:xfrm>
          <a:off x="152402" y="2404555"/>
          <a:ext cx="5827580" cy="57777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679CEB3D-A384-70EA-0BA7-611C2590F641}"/>
              </a:ext>
            </a:extLst>
          </p:cNvPr>
          <p:cNvGraphicFramePr/>
          <p:nvPr>
            <p:extLst>
              <p:ext uri="{D42A27DB-BD31-4B8C-83A1-F6EECF244321}">
                <p14:modId xmlns:p14="http://schemas.microsoft.com/office/powerpoint/2010/main" val="106095395"/>
              </p:ext>
            </p:extLst>
          </p:nvPr>
        </p:nvGraphicFramePr>
        <p:xfrm>
          <a:off x="6134102" y="2404555"/>
          <a:ext cx="5827579" cy="57777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AD576D5B-AABE-061C-BAA1-BED807D8BBBD}"/>
              </a:ext>
            </a:extLst>
          </p:cNvPr>
          <p:cNvGraphicFramePr/>
          <p:nvPr>
            <p:extLst>
              <p:ext uri="{D42A27DB-BD31-4B8C-83A1-F6EECF244321}">
                <p14:modId xmlns:p14="http://schemas.microsoft.com/office/powerpoint/2010/main" val="2723040266"/>
              </p:ext>
            </p:extLst>
          </p:nvPr>
        </p:nvGraphicFramePr>
        <p:xfrm>
          <a:off x="12113944" y="2404555"/>
          <a:ext cx="5827579" cy="5777786"/>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a:extLst>
              <a:ext uri="{FF2B5EF4-FFF2-40B4-BE49-F238E27FC236}">
                <a16:creationId xmlns:a16="http://schemas.microsoft.com/office/drawing/2014/main" id="{449BD23C-4923-D32C-6DE9-36F74527D38B}"/>
              </a:ext>
            </a:extLst>
          </p:cNvPr>
          <p:cNvSpPr txBox="1"/>
          <p:nvPr/>
        </p:nvSpPr>
        <p:spPr>
          <a:xfrm>
            <a:off x="1278972" y="8360662"/>
            <a:ext cx="15593696" cy="830997"/>
          </a:xfrm>
          <a:prstGeom prst="rect">
            <a:avLst/>
          </a:prstGeom>
          <a:solidFill>
            <a:schemeClr val="tx1"/>
          </a:solidFill>
        </p:spPr>
        <p:txBody>
          <a:bodyPr wrap="square" rtlCol="0">
            <a:spAutoFit/>
          </a:bodyPr>
          <a:lstStyle/>
          <a:p>
            <a:pPr algn="ctr"/>
            <a:r>
              <a:rPr lang="en-GB" sz="2400" dirty="0">
                <a:solidFill>
                  <a:srgbClr val="FE780B"/>
                </a:solidFill>
              </a:rPr>
              <a:t>Between </a:t>
            </a:r>
            <a:r>
              <a:rPr lang="en-US" sz="2400" dirty="0">
                <a:solidFill>
                  <a:srgbClr val="FE780B"/>
                </a:solidFill>
              </a:rPr>
              <a:t>Q2 2025 and Q4 2025, there has been an overall deterioration across all three scores: the current business score, the future business score and the direction of country score.</a:t>
            </a:r>
            <a:endParaRPr lang="en-GB" sz="2400" dirty="0">
              <a:solidFill>
                <a:srgbClr val="FE780B"/>
              </a:solidFill>
            </a:endParaRPr>
          </a:p>
        </p:txBody>
      </p:sp>
      <p:sp>
        <p:nvSpPr>
          <p:cNvPr id="3" name="TextBox 2">
            <a:extLst>
              <a:ext uri="{FF2B5EF4-FFF2-40B4-BE49-F238E27FC236}">
                <a16:creationId xmlns:a16="http://schemas.microsoft.com/office/drawing/2014/main" id="{7FE3845E-517C-FAA5-1651-6E0561B5A76F}"/>
              </a:ext>
            </a:extLst>
          </p:cNvPr>
          <p:cNvSpPr txBox="1"/>
          <p:nvPr/>
        </p:nvSpPr>
        <p:spPr>
          <a:xfrm>
            <a:off x="1371600" y="9796680"/>
            <a:ext cx="14538476" cy="369332"/>
          </a:xfrm>
          <a:prstGeom prst="rect">
            <a:avLst/>
          </a:prstGeom>
          <a:solidFill>
            <a:schemeClr val="tx1"/>
          </a:solidFill>
        </p:spPr>
        <p:txBody>
          <a:bodyPr wrap="square" rtlCol="0">
            <a:spAutoFit/>
          </a:bodyPr>
          <a:lstStyle/>
          <a:p>
            <a:r>
              <a:rPr lang="en-US" dirty="0">
                <a:solidFill>
                  <a:schemeClr val="bg1"/>
                </a:solidFill>
              </a:rPr>
              <a:t>Note : Field work in Quarter 3 was not conducted so data is not available. For methodology please visit methodology section towards end of the report</a:t>
            </a:r>
          </a:p>
        </p:txBody>
      </p:sp>
    </p:spTree>
    <p:extLst>
      <p:ext uri="{BB962C8B-B14F-4D97-AF65-F5344CB8AC3E}">
        <p14:creationId xmlns:p14="http://schemas.microsoft.com/office/powerpoint/2010/main" val="145793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CA35A7-6A85-F842-819A-F14D66B80DB6}"/>
              </a:ext>
            </a:extLst>
          </p:cNvPr>
          <p:cNvPicPr>
            <a:picLocks noChangeAspect="1"/>
          </p:cNvPicPr>
          <p:nvPr/>
        </p:nvPicPr>
        <p:blipFill rotWithShape="1">
          <a:blip r:embed="rId2">
            <a:alphaModFix amt="19999"/>
            <a:extLst>
              <a:ext uri="{28A0092B-C50C-407E-A947-70E740481C1C}">
                <a14:useLocalDpi xmlns:a14="http://schemas.microsoft.com/office/drawing/2010/main"/>
              </a:ext>
            </a:extLst>
          </a:blip>
          <a:srcRect/>
          <a:stretch/>
        </p:blipFill>
        <p:spPr>
          <a:xfrm>
            <a:off x="0" y="-106438"/>
            <a:ext cx="18440400" cy="10393438"/>
          </a:xfrm>
          <a:prstGeom prst="rect">
            <a:avLst/>
          </a:prstGeom>
          <a:solidFill>
            <a:schemeClr val="accent1">
              <a:lumMod val="50000"/>
            </a:schemeClr>
          </a:solidFill>
        </p:spPr>
      </p:pic>
      <p:sp>
        <p:nvSpPr>
          <p:cNvPr id="5" name="Rectangle 4">
            <a:extLst>
              <a:ext uri="{FF2B5EF4-FFF2-40B4-BE49-F238E27FC236}">
                <a16:creationId xmlns:a16="http://schemas.microsoft.com/office/drawing/2014/main" id="{B39819D9-A431-BA46-A381-FEBA480D70E8}"/>
              </a:ext>
            </a:extLst>
          </p:cNvPr>
          <p:cNvSpPr/>
          <p:nvPr/>
        </p:nvSpPr>
        <p:spPr>
          <a:xfrm>
            <a:off x="2743200" y="3390900"/>
            <a:ext cx="12801600" cy="1524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 name="Group 6">
            <a:extLst>
              <a:ext uri="{FF2B5EF4-FFF2-40B4-BE49-F238E27FC236}">
                <a16:creationId xmlns:a16="http://schemas.microsoft.com/office/drawing/2014/main" id="{2E055276-23D4-714B-8652-12BFA6EBA6C3}"/>
              </a:ext>
            </a:extLst>
          </p:cNvPr>
          <p:cNvGrpSpPr>
            <a:grpSpLocks noChangeAspect="1"/>
          </p:cNvGrpSpPr>
          <p:nvPr/>
        </p:nvGrpSpPr>
        <p:grpSpPr>
          <a:xfrm>
            <a:off x="1600200" y="7564457"/>
            <a:ext cx="3043562" cy="447304"/>
            <a:chOff x="0" y="0"/>
            <a:chExt cx="2449487" cy="359994"/>
          </a:xfrm>
        </p:grpSpPr>
        <p:sp>
          <p:nvSpPr>
            <p:cNvPr id="4" name="Freeform 7">
              <a:extLst>
                <a:ext uri="{FF2B5EF4-FFF2-40B4-BE49-F238E27FC236}">
                  <a16:creationId xmlns:a16="http://schemas.microsoft.com/office/drawing/2014/main" id="{5D071AD6-AE96-4540-A27E-8AE37A497896}"/>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sp>
        <p:nvSpPr>
          <p:cNvPr id="6" name="TextBox 11">
            <a:extLst>
              <a:ext uri="{FF2B5EF4-FFF2-40B4-BE49-F238E27FC236}">
                <a16:creationId xmlns:a16="http://schemas.microsoft.com/office/drawing/2014/main" id="{6A1A1579-8746-EA41-AA2A-09E7E7994040}"/>
              </a:ext>
            </a:extLst>
          </p:cNvPr>
          <p:cNvSpPr txBox="1"/>
          <p:nvPr/>
        </p:nvSpPr>
        <p:spPr>
          <a:xfrm>
            <a:off x="2819400" y="3596993"/>
            <a:ext cx="12649200" cy="993477"/>
          </a:xfrm>
          <a:prstGeom prst="rect">
            <a:avLst/>
          </a:prstGeom>
          <a:solidFill>
            <a:schemeClr val="accent1">
              <a:lumMod val="50000"/>
            </a:schemeClr>
          </a:solidFill>
        </p:spPr>
        <p:txBody>
          <a:bodyPr wrap="square" lIns="0" tIns="0" rIns="0" bIns="0" rtlCol="0" anchor="t">
            <a:spAutoFit/>
          </a:bodyPr>
          <a:lstStyle/>
          <a:p>
            <a:pPr algn="ctr">
              <a:lnSpc>
                <a:spcPct val="150000"/>
              </a:lnSpc>
            </a:pPr>
            <a:r>
              <a:rPr lang="en-US" sz="4800" dirty="0">
                <a:solidFill>
                  <a:srgbClr val="E43E00"/>
                </a:solidFill>
                <a:latin typeface="+mj-lt"/>
              </a:rPr>
              <a:t>EXECUTIVE SUMMARY </a:t>
            </a:r>
          </a:p>
        </p:txBody>
      </p:sp>
      <p:grpSp>
        <p:nvGrpSpPr>
          <p:cNvPr id="7" name="Group 6">
            <a:extLst>
              <a:ext uri="{FF2B5EF4-FFF2-40B4-BE49-F238E27FC236}">
                <a16:creationId xmlns:a16="http://schemas.microsoft.com/office/drawing/2014/main" id="{ECF24D6F-11D2-1844-874A-3B2401CB8610}"/>
              </a:ext>
            </a:extLst>
          </p:cNvPr>
          <p:cNvGrpSpPr>
            <a:grpSpLocks noChangeAspect="1"/>
          </p:cNvGrpSpPr>
          <p:nvPr/>
        </p:nvGrpSpPr>
        <p:grpSpPr>
          <a:xfrm>
            <a:off x="14645499" y="1935202"/>
            <a:ext cx="3043562" cy="447304"/>
            <a:chOff x="0" y="0"/>
            <a:chExt cx="2449487" cy="359994"/>
          </a:xfrm>
        </p:grpSpPr>
        <p:sp>
          <p:nvSpPr>
            <p:cNvPr id="8" name="Freeform 7">
              <a:extLst>
                <a:ext uri="{FF2B5EF4-FFF2-40B4-BE49-F238E27FC236}">
                  <a16:creationId xmlns:a16="http://schemas.microsoft.com/office/drawing/2014/main" id="{EBB4E1E9-DBAB-F047-AABC-7272F5C7686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0C2A52"/>
            </a:solidFill>
          </p:spPr>
          <p:txBody>
            <a:bodyPr/>
            <a:lstStyle/>
            <a:p>
              <a:endParaRPr lang="en-US"/>
            </a:p>
          </p:txBody>
        </p:sp>
      </p:grpSp>
      <p:grpSp>
        <p:nvGrpSpPr>
          <p:cNvPr id="9" name="Group 8">
            <a:extLst>
              <a:ext uri="{FF2B5EF4-FFF2-40B4-BE49-F238E27FC236}">
                <a16:creationId xmlns:a16="http://schemas.microsoft.com/office/drawing/2014/main" id="{954EC450-7A6B-754F-B414-40464FD97D65}"/>
              </a:ext>
            </a:extLst>
          </p:cNvPr>
          <p:cNvGrpSpPr/>
          <p:nvPr/>
        </p:nvGrpSpPr>
        <p:grpSpPr>
          <a:xfrm>
            <a:off x="6602153" y="7353300"/>
            <a:ext cx="5236093" cy="1546629"/>
            <a:chOff x="4790365" y="4514476"/>
            <a:chExt cx="2503964" cy="738648"/>
          </a:xfrm>
        </p:grpSpPr>
        <p:pic>
          <p:nvPicPr>
            <p:cNvPr id="10" name="Picture 9" descr="A close up of a sign&#10;&#10;Description automatically generated">
              <a:extLst>
                <a:ext uri="{FF2B5EF4-FFF2-40B4-BE49-F238E27FC236}">
                  <a16:creationId xmlns:a16="http://schemas.microsoft.com/office/drawing/2014/main" id="{D6316090-23AE-E64E-BC39-25FEF4D115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777" y="4547187"/>
              <a:ext cx="1357552" cy="673227"/>
            </a:xfrm>
            <a:prstGeom prst="rect">
              <a:avLst/>
            </a:prstGeom>
          </p:spPr>
        </p:pic>
        <p:pic>
          <p:nvPicPr>
            <p:cNvPr id="11" name="Picture 10">
              <a:extLst>
                <a:ext uri="{FF2B5EF4-FFF2-40B4-BE49-F238E27FC236}">
                  <a16:creationId xmlns:a16="http://schemas.microsoft.com/office/drawing/2014/main" id="{E4492450-B145-4C4E-931C-E8B1BC101321}"/>
                </a:ext>
              </a:extLst>
            </p:cNvPr>
            <p:cNvPicPr/>
            <p:nvPr/>
          </p:nvPicPr>
          <p:blipFill>
            <a:blip r:embed="rId4">
              <a:extLst>
                <a:ext uri="{28A0092B-C50C-407E-A947-70E740481C1C}">
                  <a14:useLocalDpi xmlns:a14="http://schemas.microsoft.com/office/drawing/2010/main"/>
                </a:ext>
              </a:extLst>
            </a:blip>
            <a:srcRect/>
            <a:stretch/>
          </p:blipFill>
          <p:spPr bwMode="auto">
            <a:xfrm>
              <a:off x="4790365" y="4514476"/>
              <a:ext cx="738648" cy="738648"/>
            </a:xfrm>
            <a:prstGeom prst="rect">
              <a:avLst/>
            </a:prstGeom>
            <a:noFill/>
          </p:spPr>
        </p:pic>
      </p:grpSp>
      <p:grpSp>
        <p:nvGrpSpPr>
          <p:cNvPr id="18" name="Group 3">
            <a:extLst>
              <a:ext uri="{FF2B5EF4-FFF2-40B4-BE49-F238E27FC236}">
                <a16:creationId xmlns:a16="http://schemas.microsoft.com/office/drawing/2014/main" id="{7E1178E8-B9C7-2740-8354-57D44AC567E9}"/>
              </a:ext>
            </a:extLst>
          </p:cNvPr>
          <p:cNvGrpSpPr>
            <a:grpSpLocks noChangeAspect="1"/>
          </p:cNvGrpSpPr>
          <p:nvPr/>
        </p:nvGrpSpPr>
        <p:grpSpPr>
          <a:xfrm rot="-10800000">
            <a:off x="875505" y="7198140"/>
            <a:ext cx="3043562" cy="447304"/>
            <a:chOff x="0" y="0"/>
            <a:chExt cx="2449487" cy="359994"/>
          </a:xfrm>
        </p:grpSpPr>
        <p:sp>
          <p:nvSpPr>
            <p:cNvPr id="19" name="Freeform 4">
              <a:extLst>
                <a:ext uri="{FF2B5EF4-FFF2-40B4-BE49-F238E27FC236}">
                  <a16:creationId xmlns:a16="http://schemas.microsoft.com/office/drawing/2014/main" id="{5AB516AE-4622-5E42-8D84-B29013D6CF40}"/>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grpSp>
        <p:nvGrpSpPr>
          <p:cNvPr id="20" name="Group 3">
            <a:extLst>
              <a:ext uri="{FF2B5EF4-FFF2-40B4-BE49-F238E27FC236}">
                <a16:creationId xmlns:a16="http://schemas.microsoft.com/office/drawing/2014/main" id="{1FDE7B5E-7948-4045-8AEA-25DF73F8D561}"/>
              </a:ext>
            </a:extLst>
          </p:cNvPr>
          <p:cNvGrpSpPr>
            <a:grpSpLocks noChangeAspect="1"/>
          </p:cNvGrpSpPr>
          <p:nvPr/>
        </p:nvGrpSpPr>
        <p:grpSpPr>
          <a:xfrm rot="-10800000">
            <a:off x="13741360" y="2301519"/>
            <a:ext cx="3043562" cy="447304"/>
            <a:chOff x="0" y="0"/>
            <a:chExt cx="2449487" cy="359994"/>
          </a:xfrm>
        </p:grpSpPr>
        <p:sp>
          <p:nvSpPr>
            <p:cNvPr id="21" name="Freeform 4">
              <a:extLst>
                <a:ext uri="{FF2B5EF4-FFF2-40B4-BE49-F238E27FC236}">
                  <a16:creationId xmlns:a16="http://schemas.microsoft.com/office/drawing/2014/main" id="{8B4B6259-5678-4E47-B607-A484067696DE}"/>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12" name="Slide Number Placeholder 11">
            <a:extLst>
              <a:ext uri="{FF2B5EF4-FFF2-40B4-BE49-F238E27FC236}">
                <a16:creationId xmlns:a16="http://schemas.microsoft.com/office/drawing/2014/main" id="{04D70789-AAF8-D247-B6CE-13890CA91F4A}"/>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36628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B8EC7B2-80C7-CE4B-BF94-8C3023BF76E4}"/>
              </a:ext>
            </a:extLst>
          </p:cNvPr>
          <p:cNvPicPr/>
          <p:nvPr/>
        </p:nvPicPr>
        <p:blipFill>
          <a:blip r:embed="rId2" cstate="screen">
            <a:alphaModFix amt="50000"/>
            <a:extLst>
              <a:ext uri="{28A0092B-C50C-407E-A947-70E740481C1C}">
                <a14:useLocalDpi xmlns:a14="http://schemas.microsoft.com/office/drawing/2010/main"/>
              </a:ext>
            </a:extLst>
          </a:blip>
          <a:srcRect/>
          <a:stretch/>
        </p:blipFill>
        <p:spPr bwMode="auto">
          <a:xfrm>
            <a:off x="152402" y="9482138"/>
            <a:ext cx="689237" cy="711536"/>
          </a:xfrm>
          <a:prstGeom prst="rect">
            <a:avLst/>
          </a:prstGeom>
          <a:noFill/>
        </p:spPr>
      </p:pic>
      <p:sp>
        <p:nvSpPr>
          <p:cNvPr id="10" name="TextBox 9">
            <a:extLst>
              <a:ext uri="{FF2B5EF4-FFF2-40B4-BE49-F238E27FC236}">
                <a16:creationId xmlns:a16="http://schemas.microsoft.com/office/drawing/2014/main" id="{B9FD1C39-5ACC-D24A-B932-4DC902711E69}"/>
              </a:ext>
            </a:extLst>
          </p:cNvPr>
          <p:cNvSpPr txBox="1"/>
          <p:nvPr/>
        </p:nvSpPr>
        <p:spPr>
          <a:xfrm>
            <a:off x="544877" y="2038875"/>
            <a:ext cx="17198246" cy="6513771"/>
          </a:xfrm>
          <a:prstGeom prst="rect">
            <a:avLst/>
          </a:prstGeom>
          <a:noFill/>
        </p:spPr>
        <p:txBody>
          <a:bodyPr wrap="square" rtlCol="0">
            <a:spAutoFit/>
          </a:bodyPr>
          <a:lstStyle/>
          <a:p>
            <a:pPr algn="just">
              <a:lnSpc>
                <a:spcPct val="150000"/>
              </a:lnSpc>
              <a:spcBef>
                <a:spcPts val="600"/>
              </a:spcBef>
            </a:pPr>
            <a:r>
              <a:rPr lang="en-US" sz="2400" b="1" u="sng" dirty="0">
                <a:solidFill>
                  <a:schemeClr val="accent1">
                    <a:lumMod val="50000"/>
                  </a:schemeClr>
                </a:solidFill>
                <a:latin typeface="+mj-lt"/>
              </a:rPr>
              <a:t>Finding 1:</a:t>
            </a:r>
            <a:r>
              <a:rPr lang="en-US" sz="2400" b="1" dirty="0">
                <a:solidFill>
                  <a:schemeClr val="accent1">
                    <a:lumMod val="50000"/>
                  </a:schemeClr>
                </a:solidFill>
                <a:latin typeface="+mj-lt"/>
              </a:rPr>
              <a:t> </a:t>
            </a:r>
            <a:r>
              <a:rPr lang="en-US" sz="2400" dirty="0">
                <a:solidFill>
                  <a:schemeClr val="accent1">
                    <a:lumMod val="50000"/>
                  </a:schemeClr>
                </a:solidFill>
                <a:latin typeface="+mj-lt"/>
              </a:rPr>
              <a:t>54% Surveyed businesses say their business is doing well these days (either very good or good).  Compared to Q2 2025 (about six months ago) there is 7% decline in % of businesses who say their business is doing good or very good. There is also increase of around 3% in businesses who rate their current situation as very bad. </a:t>
            </a:r>
          </a:p>
          <a:p>
            <a:pPr algn="just">
              <a:lnSpc>
                <a:spcPct val="150000"/>
              </a:lnSpc>
              <a:spcBef>
                <a:spcPts val="600"/>
              </a:spcBef>
            </a:pPr>
            <a:endParaRPr lang="en-US" sz="2400" dirty="0">
              <a:solidFill>
                <a:schemeClr val="accent1">
                  <a:lumMod val="50000"/>
                </a:schemeClr>
              </a:solidFill>
              <a:latin typeface="+mj-lt"/>
            </a:endParaRPr>
          </a:p>
          <a:p>
            <a:pPr algn="just">
              <a:lnSpc>
                <a:spcPct val="150000"/>
              </a:lnSpc>
              <a:spcBef>
                <a:spcPts val="600"/>
              </a:spcBef>
            </a:pPr>
            <a:r>
              <a:rPr lang="en-US" sz="2400" b="1" u="sng" dirty="0">
                <a:solidFill>
                  <a:schemeClr val="accent1">
                    <a:lumMod val="50000"/>
                  </a:schemeClr>
                </a:solidFill>
                <a:latin typeface="+mj-lt"/>
              </a:rPr>
              <a:t>Finding 2:</a:t>
            </a:r>
            <a:r>
              <a:rPr lang="en-US" sz="2400" dirty="0">
                <a:solidFill>
                  <a:schemeClr val="accent1">
                    <a:lumMod val="50000"/>
                  </a:schemeClr>
                </a:solidFill>
                <a:latin typeface="+mj-lt"/>
              </a:rPr>
              <a:t> In Q4 2025, 5% less businesses than in Q2 of 2025 think that their business will be better off in the future; 56% in Q4 2025 said expectations for the future are positive, while 44% expect things to get worse. The figure in Q2 2025 was 61% saying future situation would be positive </a:t>
            </a:r>
          </a:p>
          <a:p>
            <a:pPr algn="just">
              <a:lnSpc>
                <a:spcPct val="150000"/>
              </a:lnSpc>
              <a:spcBef>
                <a:spcPts val="600"/>
              </a:spcBef>
            </a:pPr>
            <a:endParaRPr lang="en-US" sz="2400" dirty="0">
              <a:solidFill>
                <a:schemeClr val="accent1">
                  <a:lumMod val="50000"/>
                </a:schemeClr>
              </a:solidFill>
              <a:latin typeface="+mj-lt"/>
            </a:endParaRPr>
          </a:p>
          <a:p>
            <a:pPr algn="just">
              <a:lnSpc>
                <a:spcPct val="150000"/>
              </a:lnSpc>
              <a:spcBef>
                <a:spcPts val="600"/>
              </a:spcBef>
            </a:pPr>
            <a:r>
              <a:rPr lang="en-US" sz="2400" b="1" u="sng" dirty="0">
                <a:solidFill>
                  <a:schemeClr val="accent1">
                    <a:lumMod val="50000"/>
                  </a:schemeClr>
                </a:solidFill>
                <a:latin typeface="+mj-lt"/>
              </a:rPr>
              <a:t>Finding 3:</a:t>
            </a:r>
            <a:r>
              <a:rPr lang="en-US" sz="2400" dirty="0">
                <a:solidFill>
                  <a:schemeClr val="accent1">
                    <a:lumMod val="50000"/>
                  </a:schemeClr>
                </a:solidFill>
                <a:latin typeface="+mj-lt"/>
              </a:rPr>
              <a:t> 3% more businesses in Quarter 4 of 2025, as compared to Quarter 2 of 2025, think that the country is heading in the wrong direction. In Q4 54% say things are going in wrong direction in Pakistan . The figure was 51% in Q2.</a:t>
            </a:r>
          </a:p>
          <a:p>
            <a:pPr algn="just">
              <a:lnSpc>
                <a:spcPct val="150000"/>
              </a:lnSpc>
              <a:spcBef>
                <a:spcPts val="600"/>
              </a:spcBef>
            </a:pPr>
            <a:endParaRPr lang="en-US" sz="2400" dirty="0">
              <a:solidFill>
                <a:schemeClr val="accent1">
                  <a:lumMod val="50000"/>
                </a:schemeClr>
              </a:solidFill>
              <a:latin typeface="+mj-lt"/>
            </a:endParaRPr>
          </a:p>
        </p:txBody>
      </p:sp>
      <p:pic>
        <p:nvPicPr>
          <p:cNvPr id="18" name="Picture 17" descr="A close up of a sign&#10;&#10;Description automatically generated">
            <a:extLst>
              <a:ext uri="{FF2B5EF4-FFF2-40B4-BE49-F238E27FC236}">
                <a16:creationId xmlns:a16="http://schemas.microsoft.com/office/drawing/2014/main" id="{F04E717E-B52D-844B-BC84-4683AFB563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916401" y="9557139"/>
            <a:ext cx="1219199" cy="605409"/>
          </a:xfrm>
          <a:prstGeom prst="rect">
            <a:avLst/>
          </a:prstGeom>
        </p:spPr>
      </p:pic>
      <p:sp>
        <p:nvSpPr>
          <p:cNvPr id="2" name="Slide Number Placeholder 1">
            <a:extLst>
              <a:ext uri="{FF2B5EF4-FFF2-40B4-BE49-F238E27FC236}">
                <a16:creationId xmlns:a16="http://schemas.microsoft.com/office/drawing/2014/main" id="{A87BB6D5-B272-6649-9288-7C124CEED93E}"/>
              </a:ext>
            </a:extLst>
          </p:cNvPr>
          <p:cNvSpPr>
            <a:spLocks noGrp="1"/>
          </p:cNvSpPr>
          <p:nvPr>
            <p:ph type="sldNum" sz="quarter" idx="12"/>
          </p:nvPr>
        </p:nvSpPr>
        <p:spPr>
          <a:xfrm>
            <a:off x="12644016" y="9600236"/>
            <a:ext cx="4114800" cy="547688"/>
          </a:xfrm>
        </p:spPr>
        <p:txBody>
          <a:bodyPr/>
          <a:lstStyle/>
          <a:p>
            <a:fld id="{B6F15528-21DE-4FAA-801E-634DDDAF4B2B}" type="slidenum">
              <a:rPr lang="en-US" smtClean="0"/>
              <a:pPr/>
              <a:t>9</a:t>
            </a:fld>
            <a:endParaRPr lang="en-US" dirty="0"/>
          </a:p>
        </p:txBody>
      </p:sp>
      <p:sp>
        <p:nvSpPr>
          <p:cNvPr id="20" name="AutoShape 9">
            <a:extLst>
              <a:ext uri="{FF2B5EF4-FFF2-40B4-BE49-F238E27FC236}">
                <a16:creationId xmlns:a16="http://schemas.microsoft.com/office/drawing/2014/main" id="{5D0DAC25-560A-0244-94FE-D03ED8526EC9}"/>
              </a:ext>
            </a:extLst>
          </p:cNvPr>
          <p:cNvSpPr/>
          <p:nvPr/>
        </p:nvSpPr>
        <p:spPr>
          <a:xfrm>
            <a:off x="0" y="-13056"/>
            <a:ext cx="18288000" cy="1665449"/>
          </a:xfrm>
          <a:prstGeom prst="rect">
            <a:avLst/>
          </a:prstGeom>
          <a:solidFill>
            <a:srgbClr val="0C2A52"/>
          </a:solidFill>
        </p:spPr>
        <p:txBody>
          <a:bodyPr/>
          <a:lstStyle/>
          <a:p>
            <a:endParaRPr lang="en-US"/>
          </a:p>
        </p:txBody>
      </p:sp>
      <p:grpSp>
        <p:nvGrpSpPr>
          <p:cNvPr id="21" name="Group 7">
            <a:extLst>
              <a:ext uri="{FF2B5EF4-FFF2-40B4-BE49-F238E27FC236}">
                <a16:creationId xmlns:a16="http://schemas.microsoft.com/office/drawing/2014/main" id="{15359D2C-A3EA-844C-BE05-6A5F5A8747EA}"/>
              </a:ext>
            </a:extLst>
          </p:cNvPr>
          <p:cNvGrpSpPr>
            <a:grpSpLocks noChangeAspect="1"/>
          </p:cNvGrpSpPr>
          <p:nvPr/>
        </p:nvGrpSpPr>
        <p:grpSpPr>
          <a:xfrm>
            <a:off x="15701639" y="1466182"/>
            <a:ext cx="2586362" cy="380111"/>
            <a:chOff x="0" y="0"/>
            <a:chExt cx="2449487" cy="359994"/>
          </a:xfrm>
        </p:grpSpPr>
        <p:sp>
          <p:nvSpPr>
            <p:cNvPr id="22" name="Freeform 8">
              <a:extLst>
                <a:ext uri="{FF2B5EF4-FFF2-40B4-BE49-F238E27FC236}">
                  <a16:creationId xmlns:a16="http://schemas.microsoft.com/office/drawing/2014/main" id="{3B519D77-A5B6-A14E-8A31-D4A4AF8FB584}"/>
                </a:ext>
              </a:extLst>
            </p:cNvPr>
            <p:cNvSpPr/>
            <p:nvPr/>
          </p:nvSpPr>
          <p:spPr>
            <a:xfrm>
              <a:off x="0" y="0"/>
              <a:ext cx="2449487" cy="359994"/>
            </a:xfrm>
            <a:custGeom>
              <a:avLst/>
              <a:gdLst/>
              <a:ahLst/>
              <a:cxnLst/>
              <a:rect l="l" t="t" r="r" b="b"/>
              <a:pathLst>
                <a:path w="2449487" h="359994">
                  <a:moveTo>
                    <a:pt x="1585227" y="0"/>
                  </a:moveTo>
                  <a:lnTo>
                    <a:pt x="1225258" y="359994"/>
                  </a:lnTo>
                  <a:lnTo>
                    <a:pt x="1354671" y="359994"/>
                  </a:lnTo>
                  <a:lnTo>
                    <a:pt x="1714640" y="0"/>
                  </a:lnTo>
                  <a:close/>
                  <a:moveTo>
                    <a:pt x="1830146" y="0"/>
                  </a:moveTo>
                  <a:lnTo>
                    <a:pt x="1470190" y="359994"/>
                  </a:lnTo>
                  <a:lnTo>
                    <a:pt x="1599603" y="359994"/>
                  </a:lnTo>
                  <a:lnTo>
                    <a:pt x="1959559" y="0"/>
                  </a:lnTo>
                  <a:close/>
                  <a:moveTo>
                    <a:pt x="1340295" y="0"/>
                  </a:moveTo>
                  <a:lnTo>
                    <a:pt x="980262" y="359994"/>
                  </a:lnTo>
                  <a:lnTo>
                    <a:pt x="1109675" y="359994"/>
                  </a:lnTo>
                  <a:lnTo>
                    <a:pt x="1469720" y="0"/>
                  </a:lnTo>
                  <a:close/>
                  <a:moveTo>
                    <a:pt x="850405" y="0"/>
                  </a:moveTo>
                  <a:lnTo>
                    <a:pt x="490411" y="359994"/>
                  </a:lnTo>
                  <a:lnTo>
                    <a:pt x="619824" y="359994"/>
                  </a:lnTo>
                  <a:lnTo>
                    <a:pt x="979818" y="0"/>
                  </a:lnTo>
                  <a:close/>
                  <a:moveTo>
                    <a:pt x="115519" y="0"/>
                  </a:moveTo>
                  <a:lnTo>
                    <a:pt x="0" y="115519"/>
                  </a:lnTo>
                  <a:lnTo>
                    <a:pt x="0" y="244970"/>
                  </a:lnTo>
                  <a:lnTo>
                    <a:pt x="244932" y="0"/>
                  </a:lnTo>
                  <a:close/>
                  <a:moveTo>
                    <a:pt x="605447" y="0"/>
                  </a:moveTo>
                  <a:lnTo>
                    <a:pt x="245440" y="359994"/>
                  </a:lnTo>
                  <a:lnTo>
                    <a:pt x="374853" y="359994"/>
                  </a:lnTo>
                  <a:lnTo>
                    <a:pt x="734860" y="0"/>
                  </a:lnTo>
                  <a:close/>
                  <a:moveTo>
                    <a:pt x="360515" y="0"/>
                  </a:moveTo>
                  <a:lnTo>
                    <a:pt x="521" y="359994"/>
                  </a:lnTo>
                  <a:lnTo>
                    <a:pt x="129921" y="359994"/>
                  </a:lnTo>
                  <a:lnTo>
                    <a:pt x="489928" y="0"/>
                  </a:lnTo>
                  <a:close/>
                  <a:moveTo>
                    <a:pt x="1095337" y="0"/>
                  </a:moveTo>
                  <a:lnTo>
                    <a:pt x="735330" y="359994"/>
                  </a:lnTo>
                  <a:lnTo>
                    <a:pt x="864743" y="359994"/>
                  </a:lnTo>
                  <a:lnTo>
                    <a:pt x="1224750" y="0"/>
                  </a:lnTo>
                  <a:close/>
                  <a:moveTo>
                    <a:pt x="2075142" y="0"/>
                  </a:moveTo>
                  <a:lnTo>
                    <a:pt x="1715148" y="359994"/>
                  </a:lnTo>
                  <a:lnTo>
                    <a:pt x="1844561" y="359994"/>
                  </a:lnTo>
                  <a:lnTo>
                    <a:pt x="2204568" y="0"/>
                  </a:lnTo>
                  <a:close/>
                  <a:moveTo>
                    <a:pt x="1960080" y="359994"/>
                  </a:moveTo>
                  <a:lnTo>
                    <a:pt x="2089480" y="359994"/>
                  </a:lnTo>
                  <a:lnTo>
                    <a:pt x="2449487" y="0"/>
                  </a:lnTo>
                  <a:lnTo>
                    <a:pt x="2320099" y="0"/>
                  </a:lnTo>
                  <a:close/>
                  <a:moveTo>
                    <a:pt x="2205038" y="359994"/>
                  </a:moveTo>
                  <a:lnTo>
                    <a:pt x="2334451" y="359994"/>
                  </a:lnTo>
                  <a:lnTo>
                    <a:pt x="2449487" y="244970"/>
                  </a:lnTo>
                  <a:lnTo>
                    <a:pt x="2449487" y="115557"/>
                  </a:lnTo>
                  <a:close/>
                </a:path>
              </a:pathLst>
            </a:custGeom>
            <a:solidFill>
              <a:srgbClr val="FF4D0E"/>
            </a:solidFill>
          </p:spPr>
          <p:txBody>
            <a:bodyPr/>
            <a:lstStyle/>
            <a:p>
              <a:endParaRPr lang="en-US"/>
            </a:p>
          </p:txBody>
        </p:sp>
      </p:grpSp>
      <p:sp>
        <p:nvSpPr>
          <p:cNvPr id="23" name="TextBox 22">
            <a:extLst>
              <a:ext uri="{FF2B5EF4-FFF2-40B4-BE49-F238E27FC236}">
                <a16:creationId xmlns:a16="http://schemas.microsoft.com/office/drawing/2014/main" id="{2CBBB6DA-B920-334F-9008-640F6AD367A7}"/>
              </a:ext>
            </a:extLst>
          </p:cNvPr>
          <p:cNvSpPr txBox="1"/>
          <p:nvPr/>
        </p:nvSpPr>
        <p:spPr>
          <a:xfrm>
            <a:off x="930124" y="441610"/>
            <a:ext cx="16595876" cy="830997"/>
          </a:xfrm>
          <a:prstGeom prst="rect">
            <a:avLst/>
          </a:prstGeom>
          <a:noFill/>
        </p:spPr>
        <p:txBody>
          <a:bodyPr wrap="square" rtlCol="0">
            <a:spAutoFit/>
          </a:bodyPr>
          <a:lstStyle/>
          <a:p>
            <a:r>
              <a:rPr lang="en-GB" sz="4800" dirty="0">
                <a:solidFill>
                  <a:schemeClr val="bg1"/>
                </a:solidFill>
                <a:latin typeface="+mj-lt"/>
              </a:rPr>
              <a:t>EXECUTIVE SUMMARY</a:t>
            </a:r>
          </a:p>
        </p:txBody>
      </p:sp>
      <p:sp>
        <p:nvSpPr>
          <p:cNvPr id="3" name="TextBox 2">
            <a:extLst>
              <a:ext uri="{FF2B5EF4-FFF2-40B4-BE49-F238E27FC236}">
                <a16:creationId xmlns:a16="http://schemas.microsoft.com/office/drawing/2014/main" id="{D0228CBF-1235-8891-4D06-01B881782FD5}"/>
              </a:ext>
            </a:extLst>
          </p:cNvPr>
          <p:cNvSpPr txBox="1"/>
          <p:nvPr/>
        </p:nvSpPr>
        <p:spPr>
          <a:xfrm>
            <a:off x="4199209" y="9867900"/>
            <a:ext cx="9889586" cy="338682"/>
          </a:xfrm>
          <a:prstGeom prst="rect">
            <a:avLst/>
          </a:prstGeom>
          <a:noFill/>
        </p:spPr>
        <p:txBody>
          <a:bodyPr wrap="square" rtlCol="0">
            <a:spAutoFit/>
          </a:bodyPr>
          <a:lstStyle/>
          <a:p>
            <a:pPr algn="ctr"/>
            <a:r>
              <a:rPr lang="en-US" sz="1601" i="1" dirty="0">
                <a:solidFill>
                  <a:schemeClr val="bg1">
                    <a:lumMod val="10000"/>
                  </a:schemeClr>
                </a:solidFill>
              </a:rPr>
              <a:t>Source: Gallup Pakistan Business Confidence Survey with N 571 businesses in Pakistan (Report 16, Quarter 4 2024) </a:t>
            </a:r>
            <a:endParaRPr lang="en-GB" sz="1601" i="1" dirty="0">
              <a:solidFill>
                <a:schemeClr val="bg1">
                  <a:lumMod val="10000"/>
                </a:schemeClr>
              </a:solidFill>
            </a:endParaRPr>
          </a:p>
        </p:txBody>
      </p:sp>
      <p:sp>
        <p:nvSpPr>
          <p:cNvPr id="4" name="TextBox 3">
            <a:extLst>
              <a:ext uri="{FF2B5EF4-FFF2-40B4-BE49-F238E27FC236}">
                <a16:creationId xmlns:a16="http://schemas.microsoft.com/office/drawing/2014/main" id="{72F224EB-624F-E1E4-1DF8-BD50E79AAB31}"/>
              </a:ext>
            </a:extLst>
          </p:cNvPr>
          <p:cNvSpPr txBox="1"/>
          <p:nvPr/>
        </p:nvSpPr>
        <p:spPr>
          <a:xfrm>
            <a:off x="1371600" y="9334500"/>
            <a:ext cx="14538476" cy="369332"/>
          </a:xfrm>
          <a:prstGeom prst="rect">
            <a:avLst/>
          </a:prstGeom>
          <a:solidFill>
            <a:schemeClr val="tx1"/>
          </a:solidFill>
        </p:spPr>
        <p:txBody>
          <a:bodyPr wrap="square" rtlCol="0">
            <a:spAutoFit/>
          </a:bodyPr>
          <a:lstStyle/>
          <a:p>
            <a:r>
              <a:rPr lang="en-US" dirty="0">
                <a:solidFill>
                  <a:schemeClr val="bg1"/>
                </a:solidFill>
              </a:rPr>
              <a:t>Note : Field work in Quarter 3 was not conducted so data is not available. For methodology please visit methodology section towards end of the report</a:t>
            </a:r>
          </a:p>
        </p:txBody>
      </p:sp>
    </p:spTree>
    <p:extLst>
      <p:ext uri="{BB962C8B-B14F-4D97-AF65-F5344CB8AC3E}">
        <p14:creationId xmlns:p14="http://schemas.microsoft.com/office/powerpoint/2010/main" val="1376277903"/>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EDEDED"/>
      </a:dk2>
      <a:lt2>
        <a:srgbClr val="80C799"/>
      </a:lt2>
      <a:accent1>
        <a:srgbClr val="1A2D46"/>
      </a:accent1>
      <a:accent2>
        <a:srgbClr val="95A3A4"/>
      </a:accent2>
      <a:accent3>
        <a:srgbClr val="B49782"/>
      </a:accent3>
      <a:accent4>
        <a:srgbClr val="F4F0B6"/>
      </a:accent4>
      <a:accent5>
        <a:srgbClr val="8ED1C6"/>
      </a:accent5>
      <a:accent6>
        <a:srgbClr val="FFC107"/>
      </a:accent6>
      <a:hlink>
        <a:srgbClr val="9454C3"/>
      </a:hlink>
      <a:folHlink>
        <a:srgbClr val="6E7E7E"/>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29753</TotalTime>
  <Words>3968</Words>
  <Application>Microsoft Office PowerPoint</Application>
  <PresentationFormat>Custom</PresentationFormat>
  <Paragraphs>466</Paragraphs>
  <Slides>27</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Montserrat Classic Bold</vt:lpstr>
      <vt:lpstr>Lato Light</vt:lpstr>
      <vt:lpstr>Cambria</vt:lpstr>
      <vt:lpstr>Calibri Light</vt:lpstr>
      <vt:lpstr>Cambria Math</vt:lpstr>
      <vt:lpstr>Aptos Narrow</vt:lpstr>
      <vt:lpstr>Calibri</vt:lpstr>
      <vt:lpstr>Verdana</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Ayman Fuad</dc:creator>
  <cp:lastModifiedBy>Bilal Ijaz Gilani</cp:lastModifiedBy>
  <cp:revision>786</cp:revision>
  <dcterms:created xsi:type="dcterms:W3CDTF">2006-08-16T00:00:00Z</dcterms:created>
  <dcterms:modified xsi:type="dcterms:W3CDTF">2025-11-13T10:27:05Z</dcterms:modified>
  <dc:identifier>DAEF6gqfLDA</dc:identifier>
</cp:coreProperties>
</file>